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ileron Ultra-Bold" panose="020B0604020202020204" charset="0"/>
      <p:regular r:id="rId13"/>
    </p:embeddedFont>
    <p:embeddedFont>
      <p:font typeface="Black Mango" panose="020B0604020202020204" charset="0"/>
      <p:regular r:id="rId14"/>
    </p:embeddedFont>
    <p:embeddedFont>
      <p:font typeface="Black Mango Bold" panose="020B0604020202020204" charset="0"/>
      <p:regular r:id="rId15"/>
    </p:embeddedFont>
    <p:embeddedFont>
      <p:font typeface="Black Mango Medium" panose="020B0604020202020204" charset="0"/>
      <p:regular r:id="rId16"/>
    </p:embeddedFont>
    <p:embeddedFont>
      <p:font typeface="Nourd" panose="020B0604020202020204" charset="0"/>
      <p:regular r:id="rId17"/>
    </p:embeddedFont>
    <p:embeddedFont>
      <p:font typeface="Nourd Bold" panose="020B0604020202020204" charset="0"/>
      <p:regular r:id="rId18"/>
    </p:embeddedFont>
    <p:embeddedFont>
      <p:font typeface="Nourd Light" panose="020B0604020202020204" charset="0"/>
      <p:regular r:id="rId19"/>
    </p:embeddedFont>
    <p:embeddedFont>
      <p:font typeface="Nourd Med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64D4D-B53E-2460-5118-4A5E7A423B3D}" v="5" dt="2024-06-17T16:59:12.251"/>
    <p1510:client id="{8FE7DC8E-0348-D1BB-9D42-8C5C1F054ECD}" v="3" dt="2024-06-18T09:08:10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660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Mrázková" userId="S::denisa.mrazkova@educa-sos.eu::46521d27-4d6d-4af0-b542-992052e67d13" providerId="AD" clId="Web-{8FE7DC8E-0348-D1BB-9D42-8C5C1F054ECD}"/>
    <pc:docChg chg="modSld">
      <pc:chgData name="Denisa Mrázková" userId="S::denisa.mrazkova@educa-sos.eu::46521d27-4d6d-4af0-b542-992052e67d13" providerId="AD" clId="Web-{8FE7DC8E-0348-D1BB-9D42-8C5C1F054ECD}" dt="2024-06-18T09:08:10.086" v="1" actId="20577"/>
      <pc:docMkLst>
        <pc:docMk/>
      </pc:docMkLst>
      <pc:sldChg chg="modSp">
        <pc:chgData name="Denisa Mrázková" userId="S::denisa.mrazkova@educa-sos.eu::46521d27-4d6d-4af0-b542-992052e67d13" providerId="AD" clId="Web-{8FE7DC8E-0348-D1BB-9D42-8C5C1F054ECD}" dt="2024-06-18T09:08:10.086" v="1" actId="20577"/>
        <pc:sldMkLst>
          <pc:docMk/>
          <pc:sldMk cId="0" sldId="265"/>
        </pc:sldMkLst>
        <pc:spChg chg="mod">
          <ac:chgData name="Denisa Mrázková" userId="S::denisa.mrazkova@educa-sos.eu::46521d27-4d6d-4af0-b542-992052e67d13" providerId="AD" clId="Web-{8FE7DC8E-0348-D1BB-9D42-8C5C1F054ECD}" dt="2024-06-18T09:08:10.086" v="1" actId="20577"/>
          <ac:spMkLst>
            <pc:docMk/>
            <pc:sldMk cId="0" sldId="265"/>
            <ac:spMk id="18" creationId="{00000000-0000-0000-0000-000000000000}"/>
          </ac:spMkLst>
        </pc:spChg>
      </pc:sldChg>
    </pc:docChg>
  </pc:docChgLst>
  <pc:docChgLst>
    <pc:chgData name="Denisa Mrázková" userId="S::denisa.mrazkova@educa-sos.eu::46521d27-4d6d-4af0-b542-992052e67d13" providerId="AD" clId="Web-{76864D4D-B53E-2460-5118-4A5E7A423B3D}"/>
    <pc:docChg chg="modSld">
      <pc:chgData name="Denisa Mrázková" userId="S::denisa.mrazkova@educa-sos.eu::46521d27-4d6d-4af0-b542-992052e67d13" providerId="AD" clId="Web-{76864D4D-B53E-2460-5118-4A5E7A423B3D}" dt="2024-06-17T16:59:12.251" v="2" actId="20577"/>
      <pc:docMkLst>
        <pc:docMk/>
      </pc:docMkLst>
      <pc:sldChg chg="modSp">
        <pc:chgData name="Denisa Mrázková" userId="S::denisa.mrazkova@educa-sos.eu::46521d27-4d6d-4af0-b542-992052e67d13" providerId="AD" clId="Web-{76864D4D-B53E-2460-5118-4A5E7A423B3D}" dt="2024-06-17T16:58:56.672" v="0" actId="20577"/>
        <pc:sldMkLst>
          <pc:docMk/>
          <pc:sldMk cId="0" sldId="265"/>
        </pc:sldMkLst>
        <pc:spChg chg="mod">
          <ac:chgData name="Denisa Mrázková" userId="S::denisa.mrazkova@educa-sos.eu::46521d27-4d6d-4af0-b542-992052e67d13" providerId="AD" clId="Web-{76864D4D-B53E-2460-5118-4A5E7A423B3D}" dt="2024-06-17T16:58:56.672" v="0" actId="20577"/>
          <ac:spMkLst>
            <pc:docMk/>
            <pc:sldMk cId="0" sldId="265"/>
            <ac:spMk id="2" creationId="{00000000-0000-0000-0000-000000000000}"/>
          </ac:spMkLst>
        </pc:spChg>
      </pc:sldChg>
      <pc:sldChg chg="modSp">
        <pc:chgData name="Denisa Mrázková" userId="S::denisa.mrazkova@educa-sos.eu::46521d27-4d6d-4af0-b542-992052e67d13" providerId="AD" clId="Web-{76864D4D-B53E-2460-5118-4A5E7A423B3D}" dt="2024-06-17T16:59:12.251" v="2" actId="20577"/>
        <pc:sldMkLst>
          <pc:docMk/>
          <pc:sldMk cId="0" sldId="266"/>
        </pc:sldMkLst>
        <pc:spChg chg="mod">
          <ac:chgData name="Denisa Mrázková" userId="S::denisa.mrazkova@educa-sos.eu::46521d27-4d6d-4af0-b542-992052e67d13" providerId="AD" clId="Web-{76864D4D-B53E-2460-5118-4A5E7A423B3D}" dt="2024-06-17T16:59:12.251" v="2" actId="20577"/>
          <ac:spMkLst>
            <pc:docMk/>
            <pc:sldMk cId="0" sldId="266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7.svg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svg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1629" y="8767610"/>
            <a:ext cx="3360965" cy="1413890"/>
          </a:xfrm>
          <a:custGeom>
            <a:avLst/>
            <a:gdLst/>
            <a:ahLst/>
            <a:cxnLst/>
            <a:rect l="l" t="t" r="r" b="b"/>
            <a:pathLst>
              <a:path w="3360965" h="1413890">
                <a:moveTo>
                  <a:pt x="0" y="0"/>
                </a:moveTo>
                <a:lnTo>
                  <a:pt x="3360965" y="0"/>
                </a:lnTo>
                <a:lnTo>
                  <a:pt x="3360965" y="1413890"/>
                </a:lnTo>
                <a:lnTo>
                  <a:pt x="0" y="14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5263223" y="9164971"/>
            <a:ext cx="5018670" cy="1016529"/>
          </a:xfrm>
          <a:custGeom>
            <a:avLst/>
            <a:gdLst/>
            <a:ahLst/>
            <a:cxnLst/>
            <a:rect l="l" t="t" r="r" b="b"/>
            <a:pathLst>
              <a:path w="5018670" h="1016529">
                <a:moveTo>
                  <a:pt x="0" y="0"/>
                </a:moveTo>
                <a:lnTo>
                  <a:pt x="5018669" y="0"/>
                </a:lnTo>
                <a:lnTo>
                  <a:pt x="5018669" y="1016529"/>
                </a:lnTo>
                <a:lnTo>
                  <a:pt x="0" y="1016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11185614" y="617648"/>
            <a:ext cx="6372309" cy="12744619"/>
            <a:chOff x="0" y="0"/>
            <a:chExt cx="317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6250" r="-624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1629" y="1370407"/>
            <a:ext cx="9284436" cy="377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112"/>
              </a:lnSpc>
              <a:spcBef>
                <a:spcPct val="0"/>
              </a:spcBef>
            </a:pPr>
            <a:r>
              <a:rPr lang="en-US" sz="10794" dirty="0">
                <a:solidFill>
                  <a:srgbClr val="000000"/>
                </a:solidFill>
                <a:latin typeface="Black Mango Medium"/>
              </a:rPr>
              <a:t>Barcelona - </a:t>
            </a:r>
            <a:r>
              <a:rPr lang="en-US" sz="10794" dirty="0" err="1">
                <a:solidFill>
                  <a:srgbClr val="000000"/>
                </a:solidFill>
                <a:latin typeface="Black Mango Medium"/>
              </a:rPr>
              <a:t>Španělsko</a:t>
            </a:r>
            <a:endParaRPr lang="en-US" sz="10794" dirty="0">
              <a:solidFill>
                <a:srgbClr val="000000"/>
              </a:solidFill>
              <a:latin typeface="Black Mango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91629" y="5391380"/>
            <a:ext cx="9284436" cy="253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2"/>
              </a:lnSpc>
            </a:pPr>
            <a:r>
              <a:rPr lang="en-US" sz="4400" dirty="0" err="1">
                <a:solidFill>
                  <a:srgbClr val="000000"/>
                </a:solidFill>
                <a:latin typeface="Black Mango Medium"/>
              </a:rPr>
              <a:t>Číslo</a:t>
            </a:r>
            <a:r>
              <a:rPr lang="en-US" sz="4400" dirty="0">
                <a:solidFill>
                  <a:srgbClr val="000000"/>
                </a:solidFill>
                <a:latin typeface="Black Mango Medium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lack Mango Medium"/>
              </a:rPr>
              <a:t>projektu</a:t>
            </a:r>
            <a:r>
              <a:rPr lang="en-US" sz="4400" dirty="0">
                <a:solidFill>
                  <a:srgbClr val="000000"/>
                </a:solidFill>
                <a:latin typeface="Black Mango Medium"/>
              </a:rPr>
              <a:t>: 2023-1-CZ01-KA121-VET-000135958</a:t>
            </a:r>
          </a:p>
          <a:p>
            <a:pPr marL="0" lvl="0" indent="0" algn="l">
              <a:lnSpc>
                <a:spcPts val="9542"/>
              </a:lnSpc>
              <a:spcBef>
                <a:spcPct val="0"/>
              </a:spcBef>
            </a:pPr>
            <a:endParaRPr lang="en-US" sz="3915" dirty="0">
              <a:solidFill>
                <a:srgbClr val="000000"/>
              </a:solidFill>
              <a:latin typeface="Black Mang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91629" y="6942333"/>
            <a:ext cx="8590264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Nourd"/>
              </a:rPr>
              <a:t>DENISA MRÁZKOVÁ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Nourd"/>
              </a:rPr>
              <a:t>I3.A</a:t>
            </a:r>
          </a:p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Nourd"/>
              </a:rPr>
              <a:t>POČITAČOVÁ GRAFIKA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Nourd"/>
              </a:rPr>
              <a:t>2023/2024</a:t>
            </a:r>
          </a:p>
        </p:txBody>
      </p:sp>
      <p:sp>
        <p:nvSpPr>
          <p:cNvPr id="9" name="Freeform 9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6912" y="2225291"/>
            <a:ext cx="3884488" cy="157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Nourd"/>
              </a:rPr>
              <a:t>ZÍSKANÉ </a:t>
            </a:r>
          </a:p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Nourd"/>
              </a:rPr>
              <a:t>DOVEDNOST</a:t>
            </a:r>
            <a:r>
              <a:rPr lang="en-US" sz="4500" dirty="0">
                <a:solidFill>
                  <a:srgbClr val="000000"/>
                </a:solidFill>
                <a:latin typeface="Nourd"/>
              </a:rPr>
              <a:t>I</a:t>
            </a:r>
          </a:p>
        </p:txBody>
      </p:sp>
      <p:sp>
        <p:nvSpPr>
          <p:cNvPr id="3" name="Freeform 3"/>
          <p:cNvSpPr/>
          <p:nvPr/>
        </p:nvSpPr>
        <p:spPr>
          <a:xfrm>
            <a:off x="8577923" y="1222105"/>
            <a:ext cx="1132154" cy="920132"/>
          </a:xfrm>
          <a:custGeom>
            <a:avLst/>
            <a:gdLst/>
            <a:ahLst/>
            <a:cxnLst/>
            <a:rect l="l" t="t" r="r" b="b"/>
            <a:pathLst>
              <a:path w="1132154" h="920132">
                <a:moveTo>
                  <a:pt x="0" y="0"/>
                </a:moveTo>
                <a:lnTo>
                  <a:pt x="1132154" y="0"/>
                </a:lnTo>
                <a:lnTo>
                  <a:pt x="1132154" y="920132"/>
                </a:lnTo>
                <a:lnTo>
                  <a:pt x="0" y="920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111625" y="7227977"/>
            <a:ext cx="3525022" cy="2030323"/>
            <a:chOff x="0" y="0"/>
            <a:chExt cx="928401" cy="5347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8401" cy="534735"/>
            </a:xfrm>
            <a:custGeom>
              <a:avLst/>
              <a:gdLst/>
              <a:ahLst/>
              <a:cxnLst/>
              <a:rect l="l" t="t" r="r" b="b"/>
              <a:pathLst>
                <a:path w="928401" h="534735">
                  <a:moveTo>
                    <a:pt x="0" y="0"/>
                  </a:moveTo>
                  <a:lnTo>
                    <a:pt x="928401" y="0"/>
                  </a:lnTo>
                  <a:lnTo>
                    <a:pt x="928401" y="534735"/>
                  </a:lnTo>
                  <a:lnTo>
                    <a:pt x="0" y="534735"/>
                  </a:lnTo>
                  <a:close/>
                </a:path>
              </a:pathLst>
            </a:custGeom>
            <a:solidFill>
              <a:srgbClr val="FFD7E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928401" cy="591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340"/>
                </a:lnSpc>
              </a:pP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Orientační</a:t>
              </a:r>
              <a:r>
                <a:rPr lang="en-US" sz="3100" spc="155" dirty="0">
                  <a:solidFill>
                    <a:srgbClr val="FFFFFF"/>
                  </a:solidFill>
                  <a:latin typeface="Aileron Ultra-Bold"/>
                </a:rPr>
                <a:t> </a:t>
              </a: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smysl</a:t>
              </a:r>
              <a:endParaRPr lang="en-US" sz="3100" spc="155" dirty="0">
                <a:solidFill>
                  <a:srgbClr val="FFFFFF"/>
                </a:solidFill>
                <a:latin typeface="Aileron Ultra-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3992623" y="8641132"/>
            <a:ext cx="644024" cy="617168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B2DC">
                <a:alpha val="49804"/>
              </a:srgbClr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92623" y="6429983"/>
            <a:ext cx="3525022" cy="2211149"/>
            <a:chOff x="0" y="-47625"/>
            <a:chExt cx="928401" cy="5823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8401" cy="534735"/>
            </a:xfrm>
            <a:custGeom>
              <a:avLst/>
              <a:gdLst/>
              <a:ahLst/>
              <a:cxnLst/>
              <a:rect l="l" t="t" r="r" b="b"/>
              <a:pathLst>
                <a:path w="928401" h="534735">
                  <a:moveTo>
                    <a:pt x="0" y="0"/>
                  </a:moveTo>
                  <a:lnTo>
                    <a:pt x="928401" y="0"/>
                  </a:lnTo>
                  <a:lnTo>
                    <a:pt x="928401" y="534735"/>
                  </a:lnTo>
                  <a:lnTo>
                    <a:pt x="0" y="534735"/>
                  </a:lnTo>
                  <a:close/>
                </a:path>
              </a:pathLst>
            </a:custGeom>
            <a:solidFill>
              <a:srgbClr val="F6A7D7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28401" cy="582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640"/>
                </a:lnSpc>
              </a:pPr>
              <a:r>
                <a:rPr lang="en-US" sz="2600" spc="130" dirty="0" err="1">
                  <a:solidFill>
                    <a:srgbClr val="FFFFFF"/>
                  </a:solidFill>
                  <a:latin typeface="Nourd Bold"/>
                </a:rPr>
                <a:t>Poznání</a:t>
              </a:r>
              <a:r>
                <a:rPr lang="en-US" sz="2600" spc="130" dirty="0">
                  <a:solidFill>
                    <a:srgbClr val="FFFFFF"/>
                  </a:solidFill>
                  <a:latin typeface="Nourd Bold"/>
                </a:rPr>
                <a:t> </a:t>
              </a:r>
              <a:r>
                <a:rPr lang="en-US" sz="2600" spc="130" dirty="0" err="1">
                  <a:solidFill>
                    <a:srgbClr val="FFFFFF"/>
                  </a:solidFill>
                  <a:latin typeface="Nourd Bold"/>
                </a:rPr>
                <a:t>nové</a:t>
              </a:r>
              <a:r>
                <a:rPr lang="en-US" sz="2600" spc="130" dirty="0">
                  <a:solidFill>
                    <a:srgbClr val="FFFFFF"/>
                  </a:solidFill>
                  <a:latin typeface="Nourd Bold"/>
                </a:rPr>
                <a:t> </a:t>
              </a:r>
              <a:r>
                <a:rPr lang="en-US" sz="2600" spc="130" dirty="0" err="1">
                  <a:solidFill>
                    <a:srgbClr val="FFFFFF"/>
                  </a:solidFill>
                  <a:latin typeface="Nourd Bold"/>
                </a:rPr>
                <a:t>země</a:t>
              </a:r>
              <a:r>
                <a:rPr lang="en-US" sz="2600" spc="130" dirty="0">
                  <a:solidFill>
                    <a:srgbClr val="FFFFFF"/>
                  </a:solidFill>
                  <a:latin typeface="Nourd Bold"/>
                </a:rPr>
                <a:t> a </a:t>
              </a:r>
              <a:r>
                <a:rPr lang="en-US" sz="2600" spc="130" dirty="0" err="1">
                  <a:solidFill>
                    <a:srgbClr val="FFFFFF"/>
                  </a:solidFill>
                  <a:latin typeface="Nourd Bold"/>
                </a:rPr>
                <a:t>kultury</a:t>
              </a:r>
              <a:endParaRPr lang="en-US" sz="2600" spc="130" dirty="0">
                <a:solidFill>
                  <a:srgbClr val="FFFFFF"/>
                </a:solidFill>
                <a:latin typeface="Nourd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925355" y="5993641"/>
            <a:ext cx="3525022" cy="2030323"/>
            <a:chOff x="0" y="0"/>
            <a:chExt cx="928401" cy="5347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28401" cy="534735"/>
            </a:xfrm>
            <a:custGeom>
              <a:avLst/>
              <a:gdLst/>
              <a:ahLst/>
              <a:cxnLst/>
              <a:rect l="l" t="t" r="r" b="b"/>
              <a:pathLst>
                <a:path w="928401" h="534735">
                  <a:moveTo>
                    <a:pt x="0" y="0"/>
                  </a:moveTo>
                  <a:lnTo>
                    <a:pt x="928401" y="0"/>
                  </a:lnTo>
                  <a:lnTo>
                    <a:pt x="928401" y="534735"/>
                  </a:lnTo>
                  <a:lnTo>
                    <a:pt x="0" y="534735"/>
                  </a:lnTo>
                  <a:close/>
                </a:path>
              </a:pathLst>
            </a:custGeom>
            <a:solidFill>
              <a:srgbClr val="FA94D2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928401" cy="591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340"/>
                </a:lnSpc>
              </a:pP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Komunikační</a:t>
              </a:r>
              <a:r>
                <a:rPr lang="en-US" sz="3100" spc="155" dirty="0">
                  <a:solidFill>
                    <a:srgbClr val="FFFFFF"/>
                  </a:solidFill>
                  <a:latin typeface="Aileron Ultra-Bold"/>
                </a:rPr>
                <a:t> </a:t>
              </a: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schopnosti</a:t>
              </a:r>
              <a:endParaRPr lang="en-US" sz="3100" spc="155" dirty="0">
                <a:solidFill>
                  <a:srgbClr val="FFFFFF"/>
                </a:solidFill>
                <a:latin typeface="Aileron Ultra-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32220" y="5381833"/>
            <a:ext cx="3525022" cy="2247900"/>
            <a:chOff x="0" y="0"/>
            <a:chExt cx="928401" cy="5920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8401" cy="592039"/>
            </a:xfrm>
            <a:custGeom>
              <a:avLst/>
              <a:gdLst/>
              <a:ahLst/>
              <a:cxnLst/>
              <a:rect l="l" t="t" r="r" b="b"/>
              <a:pathLst>
                <a:path w="928401" h="592039">
                  <a:moveTo>
                    <a:pt x="0" y="0"/>
                  </a:moveTo>
                  <a:lnTo>
                    <a:pt x="928401" y="0"/>
                  </a:lnTo>
                  <a:lnTo>
                    <a:pt x="928401" y="592039"/>
                  </a:lnTo>
                  <a:lnTo>
                    <a:pt x="0" y="592039"/>
                  </a:lnTo>
                  <a:close/>
                </a:path>
              </a:pathLst>
            </a:custGeom>
            <a:solidFill>
              <a:srgbClr val="FA76C7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928401" cy="649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340"/>
                </a:lnSpc>
              </a:pP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Zlepšení</a:t>
              </a:r>
              <a:r>
                <a:rPr lang="en-US" sz="3100" spc="155" dirty="0">
                  <a:solidFill>
                    <a:srgbClr val="FFFFFF"/>
                  </a:solidFill>
                  <a:latin typeface="Aileron Ultra-Bold"/>
                </a:rPr>
                <a:t> </a:t>
              </a: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anglického</a:t>
              </a:r>
              <a:r>
                <a:rPr lang="en-US" sz="3100" spc="155" dirty="0">
                  <a:solidFill>
                    <a:srgbClr val="FFFFFF"/>
                  </a:solidFill>
                  <a:latin typeface="Aileron Ultra-Bold"/>
                </a:rPr>
                <a:t> a </a:t>
              </a: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španělského</a:t>
              </a:r>
              <a:r>
                <a:rPr lang="en-US" sz="3100" spc="155" dirty="0">
                  <a:solidFill>
                    <a:srgbClr val="FFFFFF"/>
                  </a:solidFill>
                  <a:latin typeface="Aileron Ultra-Bold"/>
                </a:rPr>
                <a:t> </a:t>
              </a: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jazyka</a:t>
              </a:r>
              <a:endParaRPr lang="en-US" sz="3100" spc="155" dirty="0">
                <a:solidFill>
                  <a:srgbClr val="FFFFFF"/>
                </a:solidFill>
                <a:latin typeface="Aileron Ultra-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9822695" y="7625970"/>
            <a:ext cx="618157" cy="397993"/>
            <a:chOff x="0" y="0"/>
            <a:chExt cx="6350000" cy="40883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4088376"/>
            </a:xfrm>
            <a:custGeom>
              <a:avLst/>
              <a:gdLst/>
              <a:ahLst/>
              <a:cxnLst/>
              <a:rect l="l" t="t" r="r" b="b"/>
              <a:pathLst>
                <a:path w="6350000" h="4088376">
                  <a:moveTo>
                    <a:pt x="6350000" y="4088376"/>
                  </a:moveTo>
                  <a:lnTo>
                    <a:pt x="0" y="4088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76C7">
                <a:alpha val="49804"/>
              </a:srgbClr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6909013" y="8023964"/>
            <a:ext cx="618157" cy="617168"/>
            <a:chOff x="0" y="0"/>
            <a:chExt cx="6350000" cy="63398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94D2">
                <a:alpha val="49804"/>
              </a:srgbClr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33359" y="3716206"/>
            <a:ext cx="4525941" cy="4020616"/>
            <a:chOff x="0" y="0"/>
            <a:chExt cx="977479" cy="8683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77479" cy="868343"/>
            </a:xfrm>
            <a:custGeom>
              <a:avLst/>
              <a:gdLst/>
              <a:ahLst/>
              <a:cxnLst/>
              <a:rect l="l" t="t" r="r" b="b"/>
              <a:pathLst>
                <a:path w="977479" h="868343">
                  <a:moveTo>
                    <a:pt x="977479" y="434171"/>
                  </a:moveTo>
                  <a:lnTo>
                    <a:pt x="571079" y="0"/>
                  </a:lnTo>
                  <a:lnTo>
                    <a:pt x="571079" y="203200"/>
                  </a:lnTo>
                  <a:lnTo>
                    <a:pt x="0" y="203200"/>
                  </a:lnTo>
                  <a:lnTo>
                    <a:pt x="0" y="665143"/>
                  </a:lnTo>
                  <a:lnTo>
                    <a:pt x="571079" y="665143"/>
                  </a:lnTo>
                  <a:lnTo>
                    <a:pt x="571079" y="868343"/>
                  </a:lnTo>
                  <a:lnTo>
                    <a:pt x="977479" y="434171"/>
                  </a:lnTo>
                  <a:close/>
                </a:path>
              </a:pathLst>
            </a:custGeom>
            <a:solidFill>
              <a:srgbClr val="FA4DB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46050"/>
              <a:ext cx="875879" cy="519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340"/>
                </a:lnSpc>
              </a:pPr>
              <a:r>
                <a:rPr lang="en-US" sz="3100" spc="155" dirty="0" err="1">
                  <a:solidFill>
                    <a:srgbClr val="FFFFFF"/>
                  </a:solidFill>
                  <a:latin typeface="Aileron Ultra-Bold"/>
                </a:rPr>
                <a:t>Samostatnost</a:t>
              </a:r>
              <a:endParaRPr lang="en-US" sz="3100" spc="155" dirty="0">
                <a:solidFill>
                  <a:srgbClr val="FFFFFF"/>
                </a:solidFill>
                <a:latin typeface="Aileron Ultra-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12723834" y="6789628"/>
            <a:ext cx="618157" cy="617168"/>
            <a:chOff x="0" y="0"/>
            <a:chExt cx="6350000" cy="63398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4DB8">
                <a:alpha val="49804"/>
              </a:srgbClr>
            </a:solid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1887" y="0"/>
            <a:ext cx="6372309" cy="12744619"/>
            <a:chOff x="0" y="0"/>
            <a:chExt cx="317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1087" r="-292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1028700" y="3664470"/>
            <a:ext cx="5866043" cy="288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2"/>
              </a:lnSpc>
            </a:pPr>
            <a:r>
              <a:rPr lang="en-US" sz="5500" dirty="0">
                <a:solidFill>
                  <a:srgbClr val="000000"/>
                </a:solidFill>
                <a:latin typeface="Black Mango"/>
              </a:rPr>
              <a:t>DĚKUJI ZA POZORNOST</a:t>
            </a:r>
          </a:p>
          <a:p>
            <a:pPr marL="0" lvl="0" indent="0" algn="l">
              <a:lnSpc>
                <a:spcPts val="7582"/>
              </a:lnSpc>
              <a:spcBef>
                <a:spcPct val="0"/>
              </a:spcBef>
            </a:pPr>
            <a:endParaRPr lang="en-US" sz="5415">
              <a:solidFill>
                <a:srgbClr val="000000"/>
              </a:solidFill>
              <a:latin typeface="Black Mango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002776"/>
            <a:ext cx="1705850" cy="1705850"/>
            <a:chOff x="0" y="0"/>
            <a:chExt cx="495300" cy="495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Freeform 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55715" y="4002776"/>
            <a:ext cx="1705850" cy="1705850"/>
            <a:chOff x="0" y="0"/>
            <a:chExt cx="495300" cy="495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882730" y="4002776"/>
            <a:ext cx="1705850" cy="1705850"/>
            <a:chOff x="0" y="0"/>
            <a:chExt cx="495300" cy="495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309745" y="4002776"/>
            <a:ext cx="1705850" cy="1705850"/>
            <a:chOff x="0" y="0"/>
            <a:chExt cx="495300" cy="4953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824049" y="4855701"/>
            <a:ext cx="542167" cy="0"/>
          </a:xfrm>
          <a:prstGeom prst="line">
            <a:avLst/>
          </a:prstGeom>
          <a:ln w="28575" cap="flat">
            <a:solidFill>
              <a:srgbClr val="F9B2D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AU"/>
          </a:p>
        </p:txBody>
      </p:sp>
      <p:sp>
        <p:nvSpPr>
          <p:cNvPr id="15" name="AutoShape 15"/>
          <p:cNvSpPr/>
          <p:nvPr/>
        </p:nvSpPr>
        <p:spPr>
          <a:xfrm>
            <a:off x="5251064" y="4855701"/>
            <a:ext cx="542167" cy="0"/>
          </a:xfrm>
          <a:prstGeom prst="line">
            <a:avLst/>
          </a:prstGeom>
          <a:ln w="28575" cap="flat">
            <a:solidFill>
              <a:srgbClr val="F9B2D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AU"/>
          </a:p>
        </p:txBody>
      </p:sp>
      <p:sp>
        <p:nvSpPr>
          <p:cNvPr id="16" name="AutoShape 16"/>
          <p:cNvSpPr/>
          <p:nvPr/>
        </p:nvSpPr>
        <p:spPr>
          <a:xfrm>
            <a:off x="7687103" y="4855701"/>
            <a:ext cx="542167" cy="0"/>
          </a:xfrm>
          <a:prstGeom prst="line">
            <a:avLst/>
          </a:prstGeom>
          <a:ln w="28575" cap="flat">
            <a:solidFill>
              <a:srgbClr val="F9B2D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7362979" y="1592210"/>
            <a:ext cx="3562042" cy="77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8"/>
              </a:lnSpc>
              <a:spcBef>
                <a:spcPct val="0"/>
              </a:spcBef>
            </a:pPr>
            <a:r>
              <a:rPr lang="en-US" sz="4534" dirty="0" err="1">
                <a:solidFill>
                  <a:srgbClr val="000000"/>
                </a:solidFill>
                <a:latin typeface="Black Mango Medium"/>
              </a:rPr>
              <a:t>Obsah</a:t>
            </a:r>
            <a:endParaRPr lang="en-US" sz="4534" dirty="0">
              <a:solidFill>
                <a:srgbClr val="000000"/>
              </a:solidFill>
              <a:latin typeface="Black Mango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90912" y="6088974"/>
            <a:ext cx="998372" cy="64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Nourd" panose="020B0604020202020204" charset="-18"/>
              </a:rPr>
              <a:t>M</a:t>
            </a:r>
            <a:r>
              <a:rPr lang="cs-CZ" sz="2000" dirty="0" err="1">
                <a:solidFill>
                  <a:srgbClr val="000000"/>
                </a:solidFill>
                <a:latin typeface="Nourd" panose="020B0604020202020204" charset="-18"/>
              </a:rPr>
              <a:t>ísto</a:t>
            </a:r>
            <a:endParaRPr lang="cs-CZ" sz="2000" dirty="0">
              <a:solidFill>
                <a:srgbClr val="000000"/>
              </a:solidFill>
              <a:latin typeface="Nourd" panose="020B0604020202020204" charset="-18"/>
            </a:endParaRPr>
          </a:p>
          <a:p>
            <a:pPr marL="0" lvl="0" indent="0" algn="ctr">
              <a:lnSpc>
                <a:spcPts val="2600"/>
              </a:lnSpc>
              <a:spcBef>
                <a:spcPct val="0"/>
              </a:spcBef>
            </a:pPr>
            <a:r>
              <a:rPr lang="cs-CZ" sz="2000" dirty="0">
                <a:solidFill>
                  <a:srgbClr val="000000"/>
                </a:solidFill>
                <a:latin typeface="Nourd" panose="020B0604020202020204" charset="-18"/>
              </a:rPr>
              <a:t>pobytu</a:t>
            </a:r>
            <a:endParaRPr lang="en-US" sz="2000" dirty="0">
              <a:solidFill>
                <a:srgbClr val="000000"/>
              </a:solidFill>
              <a:latin typeface="Nourd" panose="020B0604020202020204" charset="-18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52139" y="4495087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>
            <a:off x="3870680" y="4457548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>
            <a:off x="6297695" y="4457548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>
            <a:off x="8724710" y="4457548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0699420" y="4002776"/>
            <a:ext cx="1705850" cy="1705850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3126435" y="4002776"/>
            <a:ext cx="1705850" cy="1705850"/>
            <a:chOff x="0" y="0"/>
            <a:chExt cx="495300" cy="4953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5553450" y="4002776"/>
            <a:ext cx="1705850" cy="1705850"/>
            <a:chOff x="0" y="0"/>
            <a:chExt cx="495300" cy="4953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2" name="AutoShape 32"/>
          <p:cNvSpPr/>
          <p:nvPr/>
        </p:nvSpPr>
        <p:spPr>
          <a:xfrm>
            <a:off x="12494769" y="4855701"/>
            <a:ext cx="542167" cy="0"/>
          </a:xfrm>
          <a:prstGeom prst="line">
            <a:avLst/>
          </a:prstGeom>
          <a:ln w="28575" cap="flat">
            <a:solidFill>
              <a:srgbClr val="F9B2D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AU"/>
          </a:p>
        </p:txBody>
      </p:sp>
      <p:sp>
        <p:nvSpPr>
          <p:cNvPr id="33" name="AutoShape 33"/>
          <p:cNvSpPr/>
          <p:nvPr/>
        </p:nvSpPr>
        <p:spPr>
          <a:xfrm>
            <a:off x="14921784" y="4855701"/>
            <a:ext cx="542167" cy="0"/>
          </a:xfrm>
          <a:prstGeom prst="line">
            <a:avLst/>
          </a:prstGeom>
          <a:ln w="28575" cap="flat">
            <a:solidFill>
              <a:srgbClr val="F9B2D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AU"/>
          </a:p>
        </p:txBody>
      </p:sp>
      <p:sp>
        <p:nvSpPr>
          <p:cNvPr id="34" name="Freeform 34"/>
          <p:cNvSpPr/>
          <p:nvPr/>
        </p:nvSpPr>
        <p:spPr>
          <a:xfrm>
            <a:off x="11122859" y="4495087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5" name="Freeform 35"/>
          <p:cNvSpPr/>
          <p:nvPr/>
        </p:nvSpPr>
        <p:spPr>
          <a:xfrm>
            <a:off x="13541401" y="4457548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6" name="Freeform 36"/>
          <p:cNvSpPr/>
          <p:nvPr/>
        </p:nvSpPr>
        <p:spPr>
          <a:xfrm>
            <a:off x="15968416" y="4457548"/>
            <a:ext cx="875919" cy="826549"/>
          </a:xfrm>
          <a:custGeom>
            <a:avLst/>
            <a:gdLst/>
            <a:ahLst/>
            <a:cxnLst/>
            <a:rect l="l" t="t" r="r" b="b"/>
            <a:pathLst>
              <a:path w="875919" h="826549">
                <a:moveTo>
                  <a:pt x="0" y="0"/>
                </a:moveTo>
                <a:lnTo>
                  <a:pt x="875919" y="0"/>
                </a:lnTo>
                <a:lnTo>
                  <a:pt x="875919" y="826549"/>
                </a:lnTo>
                <a:lnTo>
                  <a:pt x="0" y="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7" name="AutoShape 37"/>
          <p:cNvSpPr/>
          <p:nvPr/>
        </p:nvSpPr>
        <p:spPr>
          <a:xfrm>
            <a:off x="10081706" y="4869989"/>
            <a:ext cx="542167" cy="0"/>
          </a:xfrm>
          <a:prstGeom prst="line">
            <a:avLst/>
          </a:prstGeom>
          <a:ln w="28575" cap="flat">
            <a:solidFill>
              <a:srgbClr val="F9B2D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AU"/>
          </a:p>
        </p:txBody>
      </p:sp>
      <p:sp>
        <p:nvSpPr>
          <p:cNvPr id="38" name="TextBox 38"/>
          <p:cNvSpPr txBox="1"/>
          <p:nvPr/>
        </p:nvSpPr>
        <p:spPr>
          <a:xfrm>
            <a:off x="3809454" y="6088974"/>
            <a:ext cx="998372" cy="64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0"/>
              </a:lnSpc>
              <a:spcBef>
                <a:spcPct val="0"/>
              </a:spcBef>
            </a:pPr>
            <a:r>
              <a:rPr lang="cs-CZ" sz="2000" dirty="0">
                <a:solidFill>
                  <a:srgbClr val="000000"/>
                </a:solidFill>
                <a:latin typeface="Nourd" panose="020B0604020202020204" charset="-18"/>
              </a:rPr>
              <a:t>Trvání</a:t>
            </a:r>
          </a:p>
          <a:p>
            <a:pPr marL="0" lvl="0" indent="0" algn="ctr">
              <a:lnSpc>
                <a:spcPts val="2600"/>
              </a:lnSpc>
              <a:spcBef>
                <a:spcPct val="0"/>
              </a:spcBef>
            </a:pPr>
            <a:r>
              <a:rPr lang="cs-CZ" sz="2000" dirty="0">
                <a:solidFill>
                  <a:srgbClr val="000000"/>
                </a:solidFill>
                <a:latin typeface="Nourd" panose="020B0604020202020204" charset="-18"/>
              </a:rPr>
              <a:t>pobytu</a:t>
            </a:r>
            <a:endParaRPr lang="en-US" sz="2000" dirty="0">
              <a:solidFill>
                <a:srgbClr val="000000"/>
              </a:solidFill>
              <a:latin typeface="Nourd" panose="020B0604020202020204" charset="-18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236469" y="6088974"/>
            <a:ext cx="998372" cy="31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0"/>
              </a:lnSpc>
              <a:spcBef>
                <a:spcPct val="0"/>
              </a:spcBef>
            </a:pPr>
            <a:r>
              <a:rPr lang="cs-CZ" sz="2000" dirty="0">
                <a:solidFill>
                  <a:srgbClr val="000000"/>
                </a:solidFill>
                <a:latin typeface="Nourd" panose="020B0604020202020204" charset="-18"/>
              </a:rPr>
              <a:t>Firma</a:t>
            </a:r>
            <a:endParaRPr lang="en-US" sz="2000" dirty="0">
              <a:solidFill>
                <a:srgbClr val="000000"/>
              </a:solidFill>
              <a:latin typeface="Nourd" panose="020B0604020202020204" charset="-18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8309849" y="6060399"/>
            <a:ext cx="1838474" cy="104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s-MX" sz="2000" dirty="0">
                <a:effectLst/>
                <a:latin typeface="Nourd" panose="020B0604020202020204" charset="-18"/>
                <a:ea typeface="Aptos" panose="020B0004020202020204" pitchFamily="34" charset="0"/>
                <a:cs typeface="Times New Roman" panose="02020603050405020304" pitchFamily="18" charset="0"/>
              </a:rPr>
              <a:t>Organizační struktura </a:t>
            </a:r>
            <a:endParaRPr lang="cs-CZ" sz="2000" dirty="0">
              <a:effectLst/>
              <a:latin typeface="Nourd" panose="020B060402020202020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s-MX" sz="2000" dirty="0">
                <a:effectLst/>
                <a:latin typeface="Nourd" panose="020B0604020202020204" charset="-18"/>
                <a:ea typeface="Aptos" panose="020B0004020202020204" pitchFamily="34" charset="0"/>
                <a:cs typeface="Times New Roman" panose="02020603050405020304" pitchFamily="18" charset="0"/>
              </a:rPr>
              <a:t>firmy</a:t>
            </a:r>
            <a:endParaRPr lang="en-US" sz="2000" dirty="0">
              <a:solidFill>
                <a:srgbClr val="000000"/>
              </a:solidFill>
              <a:latin typeface="Nourd" panose="020B0604020202020204" charset="-18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461649" y="6069925"/>
            <a:ext cx="2198340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Nourd" panose="020B0604020202020204" charset="-18"/>
              </a:rPr>
              <a:t>Popis</a:t>
            </a:r>
            <a:r>
              <a:rPr lang="en-US" sz="2000" dirty="0">
                <a:solidFill>
                  <a:srgbClr val="000000"/>
                </a:solidFill>
                <a:latin typeface="Nourd" panose="020B0604020202020204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 panose="020B0604020202020204" charset="-18"/>
              </a:rPr>
              <a:t>vykonávaných</a:t>
            </a:r>
            <a:r>
              <a:rPr lang="en-US" sz="2000" dirty="0">
                <a:solidFill>
                  <a:srgbClr val="000000"/>
                </a:solidFill>
                <a:latin typeface="Nourd" panose="020B0604020202020204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 panose="020B0604020202020204" charset="-18"/>
              </a:rPr>
              <a:t>činností</a:t>
            </a:r>
            <a:r>
              <a:rPr lang="en-US" sz="2000" dirty="0">
                <a:solidFill>
                  <a:srgbClr val="000000"/>
                </a:solidFill>
                <a:latin typeface="Nourd" panose="020B0604020202020204" charset="-18"/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973654" y="6060400"/>
            <a:ext cx="2011412" cy="69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s-MX" sz="2000" dirty="0">
                <a:effectLst/>
                <a:latin typeface="Nourd" panose="020B0604020202020204" charset="-18"/>
                <a:ea typeface="Aptos" panose="020B0004020202020204" pitchFamily="34" charset="0"/>
                <a:cs typeface="Times New Roman" panose="02020603050405020304" pitchFamily="18" charset="0"/>
              </a:rPr>
              <a:t>Volnočasové </a:t>
            </a:r>
            <a:endParaRPr lang="cs-CZ" sz="2000" dirty="0">
              <a:effectLst/>
              <a:latin typeface="Nourd" panose="020B060402020202020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s-MX" sz="2000" dirty="0">
                <a:effectLst/>
                <a:latin typeface="Nourd" panose="020B0604020202020204" charset="-18"/>
                <a:ea typeface="Aptos" panose="020B0004020202020204" pitchFamily="34" charset="0"/>
                <a:cs typeface="Times New Roman" panose="02020603050405020304" pitchFamily="18" charset="0"/>
              </a:rPr>
              <a:t>aktivity</a:t>
            </a:r>
            <a:endParaRPr lang="en-US" sz="2000" dirty="0">
              <a:solidFill>
                <a:srgbClr val="000000"/>
              </a:solidFill>
              <a:latin typeface="Nourd" panose="020B0604020202020204" charset="-18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5599876" y="6060399"/>
            <a:ext cx="1612999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Nourd" panose="020B0604020202020204" charset="-18"/>
              </a:rPr>
              <a:t>Získané</a:t>
            </a:r>
            <a:r>
              <a:rPr lang="en-US" sz="2000" dirty="0">
                <a:solidFill>
                  <a:srgbClr val="000000"/>
                </a:solidFill>
                <a:latin typeface="Nourd" panose="020B0604020202020204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 panose="020B0604020202020204" charset="-18"/>
              </a:rPr>
              <a:t>dovednosti</a:t>
            </a:r>
            <a:r>
              <a:rPr lang="en-US" sz="2000" dirty="0">
                <a:solidFill>
                  <a:srgbClr val="000000"/>
                </a:solidFill>
                <a:latin typeface="Nourd" panose="020B0604020202020204" charset="-18"/>
              </a:rPr>
              <a:t> </a:t>
            </a:r>
          </a:p>
        </p:txBody>
      </p:sp>
      <p:sp>
        <p:nvSpPr>
          <p:cNvPr id="44" name="Freeform 44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5" name="Freeform 45"/>
          <p:cNvSpPr/>
          <p:nvPr/>
        </p:nvSpPr>
        <p:spPr>
          <a:xfrm>
            <a:off x="8813882" y="905792"/>
            <a:ext cx="660235" cy="632626"/>
          </a:xfrm>
          <a:custGeom>
            <a:avLst/>
            <a:gdLst/>
            <a:ahLst/>
            <a:cxnLst/>
            <a:rect l="l" t="t" r="r" b="b"/>
            <a:pathLst>
              <a:path w="660235" h="632626">
                <a:moveTo>
                  <a:pt x="0" y="0"/>
                </a:moveTo>
                <a:lnTo>
                  <a:pt x="660236" y="0"/>
                </a:lnTo>
                <a:lnTo>
                  <a:pt x="660236" y="632625"/>
                </a:lnTo>
                <a:lnTo>
                  <a:pt x="0" y="632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5525" y="2520315"/>
            <a:ext cx="4896950" cy="5246370"/>
            <a:chOff x="0" y="0"/>
            <a:chExt cx="2456180" cy="2631440"/>
          </a:xfrm>
        </p:grpSpPr>
        <p:sp>
          <p:nvSpPr>
            <p:cNvPr id="3" name="Freeform 3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0" y="913130"/>
                  </a:cubicBezTo>
                  <a:cubicBezTo>
                    <a:pt x="2288540" y="916940"/>
                    <a:pt x="2303780" y="920750"/>
                    <a:pt x="2320290" y="924560"/>
                  </a:cubicBezTo>
                  <a:lnTo>
                    <a:pt x="2368550" y="937260"/>
                  </a:lnTo>
                  <a:cubicBezTo>
                    <a:pt x="2400300" y="944880"/>
                    <a:pt x="2433320" y="952500"/>
                    <a:pt x="2466340" y="957580"/>
                  </a:cubicBezTo>
                  <a:cubicBezTo>
                    <a:pt x="2435860" y="942340"/>
                    <a:pt x="2410460" y="927100"/>
                    <a:pt x="2383790" y="913130"/>
                  </a:cubicBezTo>
                  <a:cubicBezTo>
                    <a:pt x="2371090" y="906780"/>
                    <a:pt x="2357120" y="900430"/>
                    <a:pt x="2343150" y="895350"/>
                  </a:cubicBezTo>
                  <a:cubicBezTo>
                    <a:pt x="2329180" y="890270"/>
                    <a:pt x="2312670" y="887730"/>
                    <a:pt x="2296160" y="885190"/>
                  </a:cubicBezTo>
                  <a:cubicBezTo>
                    <a:pt x="2298700" y="875030"/>
                    <a:pt x="2305050" y="853440"/>
                    <a:pt x="2288540" y="849630"/>
                  </a:cubicBezTo>
                  <a:cubicBezTo>
                    <a:pt x="2264410" y="840740"/>
                    <a:pt x="2239010" y="833120"/>
                    <a:pt x="2213610" y="826770"/>
                  </a:cubicBezTo>
                  <a:cubicBezTo>
                    <a:pt x="2188210" y="820420"/>
                    <a:pt x="2162810" y="815340"/>
                    <a:pt x="2138680" y="810260"/>
                  </a:cubicBezTo>
                  <a:cubicBezTo>
                    <a:pt x="2114550" y="803910"/>
                    <a:pt x="2092960" y="797560"/>
                    <a:pt x="2075180" y="789940"/>
                  </a:cubicBezTo>
                  <a:cubicBezTo>
                    <a:pt x="2056130" y="781050"/>
                    <a:pt x="2040890" y="772160"/>
                    <a:pt x="2030730" y="759460"/>
                  </a:cubicBezTo>
                  <a:cubicBezTo>
                    <a:pt x="2015490" y="745490"/>
                    <a:pt x="2005330" y="711200"/>
                    <a:pt x="1954530" y="702310"/>
                  </a:cubicBezTo>
                  <a:lnTo>
                    <a:pt x="2005330" y="711200"/>
                  </a:lnTo>
                  <a:cubicBezTo>
                    <a:pt x="2006600" y="701040"/>
                    <a:pt x="2010410" y="679450"/>
                    <a:pt x="2010410" y="679450"/>
                  </a:cubicBezTo>
                  <a:cubicBezTo>
                    <a:pt x="1944370" y="655320"/>
                    <a:pt x="1859280" y="633730"/>
                    <a:pt x="1790700" y="614680"/>
                  </a:cubicBezTo>
                  <a:cubicBezTo>
                    <a:pt x="1790700" y="614680"/>
                    <a:pt x="1793240" y="593090"/>
                    <a:pt x="1794510" y="582930"/>
                  </a:cubicBezTo>
                  <a:lnTo>
                    <a:pt x="1758950" y="579120"/>
                  </a:lnTo>
                  <a:cubicBezTo>
                    <a:pt x="1752600" y="558800"/>
                    <a:pt x="1758950" y="546100"/>
                    <a:pt x="1774190" y="538480"/>
                  </a:cubicBezTo>
                  <a:cubicBezTo>
                    <a:pt x="1781810" y="534670"/>
                    <a:pt x="1791970" y="530860"/>
                    <a:pt x="1803400" y="529590"/>
                  </a:cubicBezTo>
                  <a:cubicBezTo>
                    <a:pt x="1814830" y="528320"/>
                    <a:pt x="1828800" y="527050"/>
                    <a:pt x="1842770" y="527050"/>
                  </a:cubicBezTo>
                  <a:cubicBezTo>
                    <a:pt x="1870710" y="527050"/>
                    <a:pt x="1903730" y="529590"/>
                    <a:pt x="1934210" y="530860"/>
                  </a:cubicBezTo>
                  <a:cubicBezTo>
                    <a:pt x="1941830" y="530860"/>
                    <a:pt x="1949450" y="532130"/>
                    <a:pt x="1957070" y="532130"/>
                  </a:cubicBezTo>
                  <a:cubicBezTo>
                    <a:pt x="1964690" y="533400"/>
                    <a:pt x="1971040" y="533400"/>
                    <a:pt x="1978660" y="534670"/>
                  </a:cubicBezTo>
                  <a:cubicBezTo>
                    <a:pt x="1992630" y="535940"/>
                    <a:pt x="2005330" y="537210"/>
                    <a:pt x="2016760" y="538480"/>
                  </a:cubicBezTo>
                  <a:cubicBezTo>
                    <a:pt x="2018030" y="528320"/>
                    <a:pt x="2021840" y="506730"/>
                    <a:pt x="2024380" y="495300"/>
                  </a:cubicBezTo>
                  <a:lnTo>
                    <a:pt x="1988820" y="488950"/>
                  </a:lnTo>
                  <a:lnTo>
                    <a:pt x="1992630" y="467360"/>
                  </a:lnTo>
                  <a:cubicBezTo>
                    <a:pt x="2019300" y="472440"/>
                    <a:pt x="2045970" y="476250"/>
                    <a:pt x="2071370" y="481330"/>
                  </a:cubicBezTo>
                  <a:cubicBezTo>
                    <a:pt x="2096770" y="486410"/>
                    <a:pt x="2122170" y="490220"/>
                    <a:pt x="2146300" y="495300"/>
                  </a:cubicBezTo>
                  <a:cubicBezTo>
                    <a:pt x="2170430" y="500380"/>
                    <a:pt x="2195830" y="505460"/>
                    <a:pt x="2221230" y="511810"/>
                  </a:cubicBezTo>
                  <a:cubicBezTo>
                    <a:pt x="2231390" y="514350"/>
                    <a:pt x="2241550" y="516890"/>
                    <a:pt x="2252980" y="518160"/>
                  </a:cubicBezTo>
                  <a:cubicBezTo>
                    <a:pt x="2242820" y="515620"/>
                    <a:pt x="2233930" y="514350"/>
                    <a:pt x="2227580" y="513080"/>
                  </a:cubicBezTo>
                  <a:cubicBezTo>
                    <a:pt x="2230120" y="502920"/>
                    <a:pt x="2232660" y="491490"/>
                    <a:pt x="2214880" y="487680"/>
                  </a:cubicBezTo>
                  <a:cubicBezTo>
                    <a:pt x="2232660" y="491490"/>
                    <a:pt x="2251710" y="496570"/>
                    <a:pt x="2272030" y="501650"/>
                  </a:cubicBezTo>
                  <a:cubicBezTo>
                    <a:pt x="2291080" y="506730"/>
                    <a:pt x="2311400" y="513080"/>
                    <a:pt x="2331720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0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0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0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0"/>
                    <a:pt x="66040" y="2477770"/>
                    <a:pt x="77470" y="2477770"/>
                  </a:cubicBezTo>
                  <a:cubicBezTo>
                    <a:pt x="64770" y="2476500"/>
                    <a:pt x="52070" y="2476500"/>
                    <a:pt x="39370" y="2475230"/>
                  </a:cubicBezTo>
                  <a:cubicBezTo>
                    <a:pt x="41910" y="2481580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0"/>
                  </a:cubicBezTo>
                  <a:cubicBezTo>
                    <a:pt x="66040" y="2503170"/>
                    <a:pt x="58420" y="2501900"/>
                    <a:pt x="49530" y="2501900"/>
                  </a:cubicBezTo>
                  <a:cubicBezTo>
                    <a:pt x="55880" y="2515870"/>
                    <a:pt x="63500" y="2528570"/>
                    <a:pt x="71120" y="2541270"/>
                  </a:cubicBezTo>
                  <a:cubicBezTo>
                    <a:pt x="101600" y="2567940"/>
                    <a:pt x="130810" y="2607310"/>
                    <a:pt x="147320" y="2608580"/>
                  </a:cubicBezTo>
                  <a:cubicBezTo>
                    <a:pt x="280670" y="2627630"/>
                    <a:pt x="414020" y="2641600"/>
                    <a:pt x="547370" y="2645410"/>
                  </a:cubicBezTo>
                  <a:cubicBezTo>
                    <a:pt x="547370" y="2630170"/>
                    <a:pt x="541020" y="2614930"/>
                    <a:pt x="551180" y="2607310"/>
                  </a:cubicBezTo>
                  <a:cubicBezTo>
                    <a:pt x="585470" y="2593340"/>
                    <a:pt x="613410" y="2644140"/>
                    <a:pt x="648970" y="2630170"/>
                  </a:cubicBezTo>
                  <a:cubicBezTo>
                    <a:pt x="650240" y="2621280"/>
                    <a:pt x="650240" y="2613660"/>
                    <a:pt x="651510" y="2604770"/>
                  </a:cubicBezTo>
                  <a:cubicBezTo>
                    <a:pt x="678180" y="2614930"/>
                    <a:pt x="706120" y="2628900"/>
                    <a:pt x="735330" y="2640330"/>
                  </a:cubicBezTo>
                  <a:cubicBezTo>
                    <a:pt x="787400" y="2636520"/>
                    <a:pt x="840740" y="2631440"/>
                    <a:pt x="892810" y="2622550"/>
                  </a:cubicBezTo>
                  <a:cubicBezTo>
                    <a:pt x="891540" y="2613660"/>
                    <a:pt x="890270" y="2604770"/>
                    <a:pt x="896620" y="2602230"/>
                  </a:cubicBezTo>
                  <a:cubicBezTo>
                    <a:pt x="918210" y="2595880"/>
                    <a:pt x="948690" y="2604770"/>
                    <a:pt x="979170" y="2607310"/>
                  </a:cubicBezTo>
                  <a:cubicBezTo>
                    <a:pt x="984250" y="2606040"/>
                    <a:pt x="988060" y="2604770"/>
                    <a:pt x="993140" y="2603500"/>
                  </a:cubicBezTo>
                  <a:cubicBezTo>
                    <a:pt x="996950" y="2598420"/>
                    <a:pt x="998220" y="2589530"/>
                    <a:pt x="998220" y="2584450"/>
                  </a:cubicBezTo>
                  <a:cubicBezTo>
                    <a:pt x="1012190" y="2585720"/>
                    <a:pt x="1024890" y="2588260"/>
                    <a:pt x="1036320" y="2590800"/>
                  </a:cubicBezTo>
                  <a:cubicBezTo>
                    <a:pt x="1188720" y="2541270"/>
                    <a:pt x="1344930" y="2484120"/>
                    <a:pt x="1512570" y="2426970"/>
                  </a:cubicBezTo>
                  <a:cubicBezTo>
                    <a:pt x="1548130" y="2404110"/>
                    <a:pt x="1583690" y="2381250"/>
                    <a:pt x="1617980" y="2371090"/>
                  </a:cubicBezTo>
                  <a:cubicBezTo>
                    <a:pt x="1668780" y="2360930"/>
                    <a:pt x="1733550" y="2377440"/>
                    <a:pt x="1783080" y="2381250"/>
                  </a:cubicBezTo>
                  <a:cubicBezTo>
                    <a:pt x="1775460" y="2293620"/>
                    <a:pt x="1896110" y="2250440"/>
                    <a:pt x="1871980" y="2161540"/>
                  </a:cubicBezTo>
                  <a:cubicBezTo>
                    <a:pt x="1905000" y="2162810"/>
                    <a:pt x="1954530" y="2166620"/>
                    <a:pt x="1957070" y="2141220"/>
                  </a:cubicBezTo>
                  <a:cubicBezTo>
                    <a:pt x="1964690" y="2066290"/>
                    <a:pt x="1990090" y="1981200"/>
                    <a:pt x="2077720" y="1935480"/>
                  </a:cubicBezTo>
                  <a:cubicBezTo>
                    <a:pt x="2112010" y="1925320"/>
                    <a:pt x="2165350" y="1955800"/>
                    <a:pt x="2176780" y="1941830"/>
                  </a:cubicBezTo>
                  <a:cubicBezTo>
                    <a:pt x="2189480" y="1926590"/>
                    <a:pt x="2165350" y="1907540"/>
                    <a:pt x="2153920" y="1891030"/>
                  </a:cubicBezTo>
                  <a:cubicBezTo>
                    <a:pt x="2252980" y="1911350"/>
                    <a:pt x="2352040" y="1934210"/>
                    <a:pt x="2448560" y="1959610"/>
                  </a:cubicBezTo>
                  <a:cubicBezTo>
                    <a:pt x="2472690" y="1958340"/>
                    <a:pt x="2481580" y="1950720"/>
                    <a:pt x="2484120" y="1938020"/>
                  </a:cubicBezTo>
                  <a:cubicBezTo>
                    <a:pt x="2487930" y="1925320"/>
                    <a:pt x="2486660" y="1910080"/>
                    <a:pt x="2490470" y="1896110"/>
                  </a:cubicBezTo>
                  <a:cubicBezTo>
                    <a:pt x="2452370" y="1877060"/>
                    <a:pt x="2407920" y="1866900"/>
                    <a:pt x="2366010" y="1855470"/>
                  </a:cubicBezTo>
                  <a:close/>
                </a:path>
              </a:pathLst>
            </a:custGeom>
            <a:blipFill>
              <a:blip r:embed="rId2"/>
              <a:stretch>
                <a:fillRect l="-25994" r="-3504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788152" y="4108316"/>
            <a:ext cx="4459733" cy="77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48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Black Mango Medium"/>
              </a:rPr>
              <a:t>MÍSTO POBYTU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8152" y="5092315"/>
            <a:ext cx="4459733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Barcelona,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Španělsko</a:t>
            </a:r>
            <a:endParaRPr lang="en-US" sz="20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003288" y="3176520"/>
            <a:ext cx="3700423" cy="397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Barcelona je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hlavní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město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Katalánska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současně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i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sídlem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provincie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Barcelona. </a:t>
            </a:r>
            <a:endParaRPr lang="cs-CZ" sz="2000" dirty="0">
              <a:solidFill>
                <a:srgbClr val="000000"/>
              </a:solidFill>
              <a:latin typeface="Nourd"/>
            </a:endParaRPr>
          </a:p>
          <a:p>
            <a:pPr marL="342900" indent="-342900" algn="l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Nourd"/>
            </a:endParaRPr>
          </a:p>
          <a:p>
            <a:pPr marL="342900" indent="-342900" algn="l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Nourd"/>
              </a:rPr>
              <a:t>Rozloha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: 101,3 km²</a:t>
            </a:r>
            <a:endParaRPr lang="cs-CZ" sz="2000" dirty="0">
              <a:solidFill>
                <a:srgbClr val="000000"/>
              </a:solidFill>
              <a:latin typeface="Nourd"/>
            </a:endParaRPr>
          </a:p>
          <a:p>
            <a:pPr algn="l">
              <a:lnSpc>
                <a:spcPts val="2600"/>
              </a:lnSpc>
            </a:pPr>
            <a:endParaRPr lang="cs-CZ" sz="2000" dirty="0">
              <a:solidFill>
                <a:srgbClr val="000000"/>
              </a:solidFill>
              <a:latin typeface="Nourd"/>
            </a:endParaRPr>
          </a:p>
          <a:p>
            <a:pPr marL="342900" indent="-342900" algn="l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V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celé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aglomeraci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, která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zahrnuje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i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okolní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města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obce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žije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až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4,8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milionu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obyvatel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což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činí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pátou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nejlidnatější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metropolitní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oblast v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Evropské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unii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4220408"/>
            <a:ext cx="621427" cy="658545"/>
          </a:xfrm>
          <a:custGeom>
            <a:avLst/>
            <a:gdLst/>
            <a:ahLst/>
            <a:cxnLst/>
            <a:rect l="l" t="t" r="r" b="b"/>
            <a:pathLst>
              <a:path w="621427" h="658545">
                <a:moveTo>
                  <a:pt x="0" y="0"/>
                </a:moveTo>
                <a:lnTo>
                  <a:pt x="621427" y="0"/>
                </a:lnTo>
                <a:lnTo>
                  <a:pt x="621427" y="658545"/>
                </a:lnTo>
                <a:lnTo>
                  <a:pt x="0" y="658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2853473"/>
          <a:ext cx="7124978" cy="4580052"/>
        </p:xfrm>
        <a:graphic>
          <a:graphicData uri="http://schemas.openxmlformats.org/drawingml/2006/table">
            <a:tbl>
              <a:tblPr/>
              <a:tblGrid>
                <a:gridCol w="101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Mon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Tue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Wed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Thu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Fri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Sat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Sun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2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3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4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5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6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7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8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9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10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12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13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14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15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16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17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18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19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20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22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23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24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25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26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27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28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29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30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31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0134324" y="2853473"/>
          <a:ext cx="7124978" cy="4580052"/>
        </p:xfrm>
        <a:graphic>
          <a:graphicData uri="http://schemas.openxmlformats.org/drawingml/2006/table">
            <a:tbl>
              <a:tblPr/>
              <a:tblGrid>
                <a:gridCol w="101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8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Mon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Tue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Wed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Thu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Fri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Sat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Medium"/>
                        </a:rPr>
                        <a:t>Sun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3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4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5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6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7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8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9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10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12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13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14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15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16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17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18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19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"/>
                        </a:rPr>
                        <a:t>20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21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22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23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342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24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25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26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27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28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29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defRPr/>
                      </a:pPr>
                      <a:r>
                        <a:rPr lang="en-US" sz="1420">
                          <a:solidFill>
                            <a:srgbClr val="000000"/>
                          </a:solidFill>
                          <a:latin typeface="Nourd Light"/>
                        </a:rPr>
                        <a:t>30</a:t>
                      </a:r>
                      <a:endParaRPr lang="en-US" sz="1100"/>
                    </a:p>
                  </a:txBody>
                  <a:tcPr marL="142459" marR="142459" marT="142459" marB="142459" anchor="ctr">
                    <a:lnL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23" cap="flat" cmpd="sng" algn="ctr">
                      <a:solidFill>
                        <a:srgbClr val="F9B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7267259" y="5143500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7629950" y="942843"/>
            <a:ext cx="3028101" cy="157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Black Mango Medium"/>
              </a:rPr>
              <a:t>Trvání</a:t>
            </a:r>
            <a:r>
              <a:rPr lang="en-US" sz="4400" dirty="0">
                <a:solidFill>
                  <a:srgbClr val="000000"/>
                </a:solidFill>
                <a:latin typeface="Black Mango Medium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Black Mango Medium"/>
              </a:rPr>
              <a:t>pobytu</a:t>
            </a:r>
            <a:endParaRPr lang="en-US" sz="4400" dirty="0">
              <a:solidFill>
                <a:srgbClr val="000000"/>
              </a:solidFill>
              <a:latin typeface="Black Mango Medium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89573" y="4385719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3725332" y="2273082"/>
            <a:ext cx="173171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dirty="0" err="1">
                <a:solidFill>
                  <a:srgbClr val="000000"/>
                </a:solidFill>
                <a:latin typeface="Nourd"/>
              </a:rPr>
              <a:t>Květen</a:t>
            </a:r>
            <a:endParaRPr lang="en-US" sz="40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70836" y="2273082"/>
            <a:ext cx="22027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dirty="0" err="1">
                <a:solidFill>
                  <a:srgbClr val="000000"/>
                </a:solidFill>
                <a:latin typeface="Nourd"/>
              </a:rPr>
              <a:t>Červen</a:t>
            </a:r>
            <a:endParaRPr lang="en-US" sz="40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06078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2180179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3" y="0"/>
                </a:lnTo>
                <a:lnTo>
                  <a:pt x="750783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3197987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4215796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5185655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6226457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7262991" y="5901281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>
            <a:off x="1210320" y="6659062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2180179" y="6659062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3" y="0"/>
                </a:lnTo>
                <a:lnTo>
                  <a:pt x="750783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3179262" y="6659062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4215796" y="6675746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>
            <a:off x="5221126" y="6659062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>
            <a:off x="15389573" y="3627938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>
            <a:off x="16363673" y="3627938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23"/>
          <p:cNvSpPr/>
          <p:nvPr/>
        </p:nvSpPr>
        <p:spPr>
          <a:xfrm>
            <a:off x="10312443" y="4385719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3" y="0"/>
                </a:lnTo>
                <a:lnTo>
                  <a:pt x="750783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>
            <a:off x="11328416" y="4385719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>
            <a:off x="12345900" y="4385719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26"/>
          <p:cNvSpPr/>
          <p:nvPr/>
        </p:nvSpPr>
        <p:spPr>
          <a:xfrm>
            <a:off x="13321420" y="4385719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27"/>
          <p:cNvSpPr/>
          <p:nvPr/>
        </p:nvSpPr>
        <p:spPr>
          <a:xfrm>
            <a:off x="14338904" y="4385719"/>
            <a:ext cx="750784" cy="757781"/>
          </a:xfrm>
          <a:custGeom>
            <a:avLst/>
            <a:gdLst/>
            <a:ahLst/>
            <a:cxnLst/>
            <a:rect l="l" t="t" r="r" b="b"/>
            <a:pathLst>
              <a:path w="750784" h="757781">
                <a:moveTo>
                  <a:pt x="0" y="0"/>
                </a:moveTo>
                <a:lnTo>
                  <a:pt x="750784" y="0"/>
                </a:lnTo>
                <a:lnTo>
                  <a:pt x="750784" y="757781"/>
                </a:lnTo>
                <a:lnTo>
                  <a:pt x="0" y="757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TextBox 28"/>
          <p:cNvSpPr txBox="1"/>
          <p:nvPr/>
        </p:nvSpPr>
        <p:spPr>
          <a:xfrm>
            <a:off x="8527692" y="3011989"/>
            <a:ext cx="1232616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sz="2200" dirty="0">
                <a:solidFill>
                  <a:srgbClr val="000000"/>
                </a:solidFill>
                <a:latin typeface="Nourd"/>
              </a:rPr>
              <a:t>Od 19. 5. </a:t>
            </a:r>
          </a:p>
          <a:p>
            <a:pPr algn="ctr">
              <a:lnSpc>
                <a:spcPts val="3080"/>
              </a:lnSpc>
            </a:pPr>
            <a:r>
              <a:rPr lang="pl-PL" sz="2200" dirty="0">
                <a:solidFill>
                  <a:srgbClr val="000000"/>
                </a:solidFill>
                <a:latin typeface="Nourd"/>
              </a:rPr>
              <a:t>do 8. 6. </a:t>
            </a:r>
            <a:endParaRPr lang="en-US" sz="22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7342277" y="1089691"/>
            <a:ext cx="734699" cy="638520"/>
          </a:xfrm>
          <a:custGeom>
            <a:avLst/>
            <a:gdLst/>
            <a:ahLst/>
            <a:cxnLst/>
            <a:rect l="l" t="t" r="r" b="b"/>
            <a:pathLst>
              <a:path w="734699" h="638520">
                <a:moveTo>
                  <a:pt x="0" y="0"/>
                </a:moveTo>
                <a:lnTo>
                  <a:pt x="734699" y="0"/>
                </a:lnTo>
                <a:lnTo>
                  <a:pt x="734699" y="638520"/>
                </a:lnTo>
                <a:lnTo>
                  <a:pt x="0" y="638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0" name="Freeform 30" descr="dashed looped line"/>
          <p:cNvSpPr/>
          <p:nvPr/>
        </p:nvSpPr>
        <p:spPr>
          <a:xfrm rot="4534744">
            <a:off x="13745755" y="-2529778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16106" y="1922571"/>
            <a:ext cx="4294571" cy="6441857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5996" r="-6400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76659" y="1922571"/>
            <a:ext cx="4294571" cy="6441857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11509" r="-8849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37522" y="942975"/>
            <a:ext cx="3028101" cy="77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Black Mango Medium"/>
              </a:rPr>
              <a:t>Firma</a:t>
            </a:r>
            <a:endParaRPr lang="en-US" sz="4400" dirty="0">
              <a:solidFill>
                <a:srgbClr val="000000"/>
              </a:solidFill>
              <a:latin typeface="Black Mango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05000" y="2400300"/>
            <a:ext cx="2741208" cy="705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00" dirty="0" err="1">
                <a:solidFill>
                  <a:srgbClr val="000000"/>
                </a:solidFill>
                <a:latin typeface="Black Mango Bold"/>
              </a:rPr>
              <a:t>Dommia</a:t>
            </a:r>
            <a:endParaRPr lang="en-US" sz="4000" dirty="0">
              <a:solidFill>
                <a:srgbClr val="000000"/>
              </a:solidFill>
              <a:latin typeface="Black Mang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81200" y="3162300"/>
            <a:ext cx="2571469" cy="422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Nourd"/>
              </a:rPr>
              <a:t>Grafické</a:t>
            </a:r>
            <a:r>
              <a:rPr lang="en-US" sz="2500" dirty="0">
                <a:solidFill>
                  <a:srgbClr val="000000"/>
                </a:solidFill>
                <a:latin typeface="Nourd"/>
              </a:rPr>
              <a:t> studio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26139" y="3695700"/>
            <a:ext cx="4005629" cy="21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Nourd"/>
              </a:rPr>
              <a:t>Grafická a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multimediální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designová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agentura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, která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nabízí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služby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tvorby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firemní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identity a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značky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interaktivní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vývoj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projektů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správu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sociálních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sítí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fotografickou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a video </a:t>
            </a:r>
            <a:r>
              <a:rPr lang="en-US" sz="1999" dirty="0" err="1">
                <a:solidFill>
                  <a:srgbClr val="000000"/>
                </a:solidFill>
                <a:latin typeface="Nourd"/>
              </a:rPr>
              <a:t>produkci</a:t>
            </a:r>
            <a:r>
              <a:rPr lang="en-US" sz="1999" dirty="0">
                <a:solidFill>
                  <a:srgbClr val="000000"/>
                </a:solidFill>
                <a:latin typeface="Nourd"/>
              </a:rPr>
              <a:t> a hosting &amp; cloud.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20822" y="890361"/>
            <a:ext cx="451172" cy="663488"/>
          </a:xfrm>
          <a:custGeom>
            <a:avLst/>
            <a:gdLst/>
            <a:ahLst/>
            <a:cxnLst/>
            <a:rect l="l" t="t" r="r" b="b"/>
            <a:pathLst>
              <a:path w="451172" h="663488">
                <a:moveTo>
                  <a:pt x="0" y="0"/>
                </a:moveTo>
                <a:lnTo>
                  <a:pt x="451171" y="0"/>
                </a:lnTo>
                <a:lnTo>
                  <a:pt x="451171" y="663488"/>
                </a:lnTo>
                <a:lnTo>
                  <a:pt x="0" y="66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9138182" y="3234146"/>
            <a:ext cx="4591" cy="4387238"/>
          </a:xfrm>
          <a:prstGeom prst="line">
            <a:avLst/>
          </a:prstGeom>
          <a:ln w="9525" cap="flat">
            <a:solidFill>
              <a:srgbClr val="CE69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3" name="AutoShape 3"/>
          <p:cNvSpPr/>
          <p:nvPr/>
        </p:nvSpPr>
        <p:spPr>
          <a:xfrm flipV="1">
            <a:off x="5046833" y="7017480"/>
            <a:ext cx="16397" cy="603904"/>
          </a:xfrm>
          <a:prstGeom prst="line">
            <a:avLst/>
          </a:prstGeom>
          <a:ln w="9525" cap="flat">
            <a:solidFill>
              <a:srgbClr val="CE69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4" name="AutoShape 4"/>
          <p:cNvSpPr/>
          <p:nvPr/>
        </p:nvSpPr>
        <p:spPr>
          <a:xfrm flipH="1" flipV="1">
            <a:off x="13236404" y="7017411"/>
            <a:ext cx="4762" cy="609337"/>
          </a:xfrm>
          <a:prstGeom prst="line">
            <a:avLst/>
          </a:prstGeom>
          <a:ln w="9525" cap="flat">
            <a:solidFill>
              <a:srgbClr val="CE69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5" name="AutoShape 5"/>
          <p:cNvSpPr/>
          <p:nvPr/>
        </p:nvSpPr>
        <p:spPr>
          <a:xfrm flipH="1">
            <a:off x="5052651" y="7017411"/>
            <a:ext cx="8194333" cy="0"/>
          </a:xfrm>
          <a:prstGeom prst="line">
            <a:avLst/>
          </a:prstGeom>
          <a:ln w="9525" cap="flat">
            <a:solidFill>
              <a:srgbClr val="CE69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6" name="AutoShape 6"/>
          <p:cNvSpPr/>
          <p:nvPr/>
        </p:nvSpPr>
        <p:spPr>
          <a:xfrm flipH="1">
            <a:off x="8863518" y="4377164"/>
            <a:ext cx="566782" cy="5818"/>
          </a:xfrm>
          <a:prstGeom prst="line">
            <a:avLst/>
          </a:prstGeom>
          <a:ln w="9525" cap="flat">
            <a:solidFill>
              <a:srgbClr val="CE69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grpSp>
        <p:nvGrpSpPr>
          <p:cNvPr id="7" name="Group 7"/>
          <p:cNvGrpSpPr/>
          <p:nvPr/>
        </p:nvGrpSpPr>
        <p:grpSpPr>
          <a:xfrm>
            <a:off x="7255673" y="2773782"/>
            <a:ext cx="3765019" cy="1169893"/>
            <a:chOff x="0" y="0"/>
            <a:chExt cx="991610" cy="3081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1610" cy="308120"/>
            </a:xfrm>
            <a:custGeom>
              <a:avLst/>
              <a:gdLst/>
              <a:ahLst/>
              <a:cxnLst/>
              <a:rect l="l" t="t" r="r" b="b"/>
              <a:pathLst>
                <a:path w="991610" h="308120">
                  <a:moveTo>
                    <a:pt x="104870" y="0"/>
                  </a:moveTo>
                  <a:lnTo>
                    <a:pt x="886740" y="0"/>
                  </a:lnTo>
                  <a:cubicBezTo>
                    <a:pt x="914553" y="0"/>
                    <a:pt x="941227" y="11049"/>
                    <a:pt x="960894" y="30716"/>
                  </a:cubicBezTo>
                  <a:cubicBezTo>
                    <a:pt x="980561" y="50383"/>
                    <a:pt x="991610" y="77057"/>
                    <a:pt x="991610" y="104870"/>
                  </a:cubicBezTo>
                  <a:lnTo>
                    <a:pt x="991610" y="203250"/>
                  </a:lnTo>
                  <a:cubicBezTo>
                    <a:pt x="991610" y="231063"/>
                    <a:pt x="980561" y="257737"/>
                    <a:pt x="960894" y="277404"/>
                  </a:cubicBezTo>
                  <a:cubicBezTo>
                    <a:pt x="941227" y="297071"/>
                    <a:pt x="914553" y="308120"/>
                    <a:pt x="886740" y="308120"/>
                  </a:cubicBezTo>
                  <a:lnTo>
                    <a:pt x="104870" y="308120"/>
                  </a:lnTo>
                  <a:cubicBezTo>
                    <a:pt x="77057" y="308120"/>
                    <a:pt x="50383" y="297071"/>
                    <a:pt x="30716" y="277404"/>
                  </a:cubicBezTo>
                  <a:cubicBezTo>
                    <a:pt x="11049" y="257737"/>
                    <a:pt x="0" y="231063"/>
                    <a:pt x="0" y="203250"/>
                  </a:cubicBezTo>
                  <a:lnTo>
                    <a:pt x="0" y="104870"/>
                  </a:lnTo>
                  <a:cubicBezTo>
                    <a:pt x="0" y="77057"/>
                    <a:pt x="11049" y="50383"/>
                    <a:pt x="30716" y="30716"/>
                  </a:cubicBezTo>
                  <a:cubicBezTo>
                    <a:pt x="50383" y="11049"/>
                    <a:pt x="77057" y="0"/>
                    <a:pt x="104870" y="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91610" cy="34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55673" y="5386606"/>
            <a:ext cx="3765019" cy="1169893"/>
            <a:chOff x="0" y="0"/>
            <a:chExt cx="991610" cy="3081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1610" cy="308120"/>
            </a:xfrm>
            <a:custGeom>
              <a:avLst/>
              <a:gdLst/>
              <a:ahLst/>
              <a:cxnLst/>
              <a:rect l="l" t="t" r="r" b="b"/>
              <a:pathLst>
                <a:path w="991610" h="308120">
                  <a:moveTo>
                    <a:pt x="104870" y="0"/>
                  </a:moveTo>
                  <a:lnTo>
                    <a:pt x="886740" y="0"/>
                  </a:lnTo>
                  <a:cubicBezTo>
                    <a:pt x="914553" y="0"/>
                    <a:pt x="941227" y="11049"/>
                    <a:pt x="960894" y="30716"/>
                  </a:cubicBezTo>
                  <a:cubicBezTo>
                    <a:pt x="980561" y="50383"/>
                    <a:pt x="991610" y="77057"/>
                    <a:pt x="991610" y="104870"/>
                  </a:cubicBezTo>
                  <a:lnTo>
                    <a:pt x="991610" y="203250"/>
                  </a:lnTo>
                  <a:cubicBezTo>
                    <a:pt x="991610" y="231063"/>
                    <a:pt x="980561" y="257737"/>
                    <a:pt x="960894" y="277404"/>
                  </a:cubicBezTo>
                  <a:cubicBezTo>
                    <a:pt x="941227" y="297071"/>
                    <a:pt x="914553" y="308120"/>
                    <a:pt x="886740" y="308120"/>
                  </a:cubicBezTo>
                  <a:lnTo>
                    <a:pt x="104870" y="308120"/>
                  </a:lnTo>
                  <a:cubicBezTo>
                    <a:pt x="77057" y="308120"/>
                    <a:pt x="50383" y="297071"/>
                    <a:pt x="30716" y="277404"/>
                  </a:cubicBezTo>
                  <a:cubicBezTo>
                    <a:pt x="11049" y="257737"/>
                    <a:pt x="0" y="231063"/>
                    <a:pt x="0" y="203250"/>
                  </a:cubicBezTo>
                  <a:lnTo>
                    <a:pt x="0" y="104870"/>
                  </a:lnTo>
                  <a:cubicBezTo>
                    <a:pt x="0" y="77057"/>
                    <a:pt x="11049" y="50383"/>
                    <a:pt x="30716" y="30716"/>
                  </a:cubicBezTo>
                  <a:cubicBezTo>
                    <a:pt x="50383" y="11049"/>
                    <a:pt x="77057" y="0"/>
                    <a:pt x="104870" y="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91610" cy="34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60264" y="7621384"/>
            <a:ext cx="3765019" cy="1169893"/>
            <a:chOff x="0" y="0"/>
            <a:chExt cx="991610" cy="3081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1610" cy="308120"/>
            </a:xfrm>
            <a:custGeom>
              <a:avLst/>
              <a:gdLst/>
              <a:ahLst/>
              <a:cxnLst/>
              <a:rect l="l" t="t" r="r" b="b"/>
              <a:pathLst>
                <a:path w="991610" h="308120">
                  <a:moveTo>
                    <a:pt x="104870" y="0"/>
                  </a:moveTo>
                  <a:lnTo>
                    <a:pt x="886740" y="0"/>
                  </a:lnTo>
                  <a:cubicBezTo>
                    <a:pt x="914553" y="0"/>
                    <a:pt x="941227" y="11049"/>
                    <a:pt x="960894" y="30716"/>
                  </a:cubicBezTo>
                  <a:cubicBezTo>
                    <a:pt x="980561" y="50383"/>
                    <a:pt x="991610" y="77057"/>
                    <a:pt x="991610" y="104870"/>
                  </a:cubicBezTo>
                  <a:lnTo>
                    <a:pt x="991610" y="203250"/>
                  </a:lnTo>
                  <a:cubicBezTo>
                    <a:pt x="991610" y="231063"/>
                    <a:pt x="980561" y="257737"/>
                    <a:pt x="960894" y="277404"/>
                  </a:cubicBezTo>
                  <a:cubicBezTo>
                    <a:pt x="941227" y="297071"/>
                    <a:pt x="914553" y="308120"/>
                    <a:pt x="886740" y="308120"/>
                  </a:cubicBezTo>
                  <a:lnTo>
                    <a:pt x="104870" y="308120"/>
                  </a:lnTo>
                  <a:cubicBezTo>
                    <a:pt x="77057" y="308120"/>
                    <a:pt x="50383" y="297071"/>
                    <a:pt x="30716" y="277404"/>
                  </a:cubicBezTo>
                  <a:cubicBezTo>
                    <a:pt x="11049" y="257737"/>
                    <a:pt x="0" y="231063"/>
                    <a:pt x="0" y="203250"/>
                  </a:cubicBezTo>
                  <a:lnTo>
                    <a:pt x="0" y="104870"/>
                  </a:lnTo>
                  <a:cubicBezTo>
                    <a:pt x="0" y="77057"/>
                    <a:pt x="11049" y="50383"/>
                    <a:pt x="30716" y="30716"/>
                  </a:cubicBezTo>
                  <a:cubicBezTo>
                    <a:pt x="50383" y="11049"/>
                    <a:pt x="77057" y="0"/>
                    <a:pt x="104870" y="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91610" cy="34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64324" y="7621384"/>
            <a:ext cx="3765019" cy="1169893"/>
            <a:chOff x="0" y="0"/>
            <a:chExt cx="991610" cy="3081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1610" cy="308120"/>
            </a:xfrm>
            <a:custGeom>
              <a:avLst/>
              <a:gdLst/>
              <a:ahLst/>
              <a:cxnLst/>
              <a:rect l="l" t="t" r="r" b="b"/>
              <a:pathLst>
                <a:path w="991610" h="308120">
                  <a:moveTo>
                    <a:pt x="104870" y="0"/>
                  </a:moveTo>
                  <a:lnTo>
                    <a:pt x="886740" y="0"/>
                  </a:lnTo>
                  <a:cubicBezTo>
                    <a:pt x="914553" y="0"/>
                    <a:pt x="941227" y="11049"/>
                    <a:pt x="960894" y="30716"/>
                  </a:cubicBezTo>
                  <a:cubicBezTo>
                    <a:pt x="980561" y="50383"/>
                    <a:pt x="991610" y="77057"/>
                    <a:pt x="991610" y="104870"/>
                  </a:cubicBezTo>
                  <a:lnTo>
                    <a:pt x="991610" y="203250"/>
                  </a:lnTo>
                  <a:cubicBezTo>
                    <a:pt x="991610" y="231063"/>
                    <a:pt x="980561" y="257737"/>
                    <a:pt x="960894" y="277404"/>
                  </a:cubicBezTo>
                  <a:cubicBezTo>
                    <a:pt x="941227" y="297071"/>
                    <a:pt x="914553" y="308120"/>
                    <a:pt x="886740" y="308120"/>
                  </a:cubicBezTo>
                  <a:lnTo>
                    <a:pt x="104870" y="308120"/>
                  </a:lnTo>
                  <a:cubicBezTo>
                    <a:pt x="77057" y="308120"/>
                    <a:pt x="50383" y="297071"/>
                    <a:pt x="30716" y="277404"/>
                  </a:cubicBezTo>
                  <a:cubicBezTo>
                    <a:pt x="11049" y="257737"/>
                    <a:pt x="0" y="231063"/>
                    <a:pt x="0" y="203250"/>
                  </a:cubicBezTo>
                  <a:lnTo>
                    <a:pt x="0" y="104870"/>
                  </a:lnTo>
                  <a:cubicBezTo>
                    <a:pt x="0" y="77057"/>
                    <a:pt x="11049" y="50383"/>
                    <a:pt x="30716" y="30716"/>
                  </a:cubicBezTo>
                  <a:cubicBezTo>
                    <a:pt x="50383" y="11049"/>
                    <a:pt x="77057" y="0"/>
                    <a:pt x="104870" y="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91610" cy="34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64213" y="1686208"/>
            <a:ext cx="1547938" cy="154793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3082" r="-130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278682" y="8402502"/>
            <a:ext cx="1547938" cy="15479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3082" r="-130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64213" y="4299032"/>
            <a:ext cx="1547938" cy="154793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3082" r="-130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74622" y="8402502"/>
            <a:ext cx="1547938" cy="154793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3082" r="-130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358657" y="7626748"/>
            <a:ext cx="3765019" cy="1169893"/>
            <a:chOff x="0" y="0"/>
            <a:chExt cx="991610" cy="3081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91610" cy="308120"/>
            </a:xfrm>
            <a:custGeom>
              <a:avLst/>
              <a:gdLst/>
              <a:ahLst/>
              <a:cxnLst/>
              <a:rect l="l" t="t" r="r" b="b"/>
              <a:pathLst>
                <a:path w="991610" h="308120">
                  <a:moveTo>
                    <a:pt x="104870" y="0"/>
                  </a:moveTo>
                  <a:lnTo>
                    <a:pt x="886740" y="0"/>
                  </a:lnTo>
                  <a:cubicBezTo>
                    <a:pt x="914553" y="0"/>
                    <a:pt x="941227" y="11049"/>
                    <a:pt x="960894" y="30716"/>
                  </a:cubicBezTo>
                  <a:cubicBezTo>
                    <a:pt x="980561" y="50383"/>
                    <a:pt x="991610" y="77057"/>
                    <a:pt x="991610" y="104870"/>
                  </a:cubicBezTo>
                  <a:lnTo>
                    <a:pt x="991610" y="203250"/>
                  </a:lnTo>
                  <a:cubicBezTo>
                    <a:pt x="991610" y="231063"/>
                    <a:pt x="980561" y="257737"/>
                    <a:pt x="960894" y="277404"/>
                  </a:cubicBezTo>
                  <a:cubicBezTo>
                    <a:pt x="941227" y="297071"/>
                    <a:pt x="914553" y="308120"/>
                    <a:pt x="886740" y="308120"/>
                  </a:cubicBezTo>
                  <a:lnTo>
                    <a:pt x="104870" y="308120"/>
                  </a:lnTo>
                  <a:cubicBezTo>
                    <a:pt x="77057" y="308120"/>
                    <a:pt x="50383" y="297071"/>
                    <a:pt x="30716" y="277404"/>
                  </a:cubicBezTo>
                  <a:cubicBezTo>
                    <a:pt x="11049" y="257737"/>
                    <a:pt x="0" y="231063"/>
                    <a:pt x="0" y="203250"/>
                  </a:cubicBezTo>
                  <a:lnTo>
                    <a:pt x="0" y="104870"/>
                  </a:lnTo>
                  <a:cubicBezTo>
                    <a:pt x="0" y="77057"/>
                    <a:pt x="11049" y="50383"/>
                    <a:pt x="30716" y="30716"/>
                  </a:cubicBezTo>
                  <a:cubicBezTo>
                    <a:pt x="50383" y="11049"/>
                    <a:pt x="77057" y="0"/>
                    <a:pt x="104870" y="0"/>
                  </a:cubicBezTo>
                  <a:close/>
                </a:path>
              </a:pathLst>
            </a:custGeom>
            <a:solidFill>
              <a:srgbClr val="F9B2DC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991610" cy="34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473015" y="8407867"/>
            <a:ext cx="1547938" cy="154793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3082" r="-130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532662" y="486820"/>
            <a:ext cx="5222677" cy="770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530" dirty="0">
                <a:solidFill>
                  <a:srgbClr val="000000"/>
                </a:solidFill>
                <a:latin typeface="Black Mango"/>
              </a:rPr>
              <a:t>STRUKTURA FIRMY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34022" y="3352264"/>
            <a:ext cx="2808320" cy="49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JOSE MARIA PUEYO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CEO</a:t>
            </a:r>
            <a:r>
              <a:rPr lang="cs-CZ" sz="14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Nourd"/>
              </a:rPr>
              <a:t>/</a:t>
            </a:r>
            <a:r>
              <a:rPr lang="cs-CZ" sz="14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Nourd"/>
              </a:rPr>
              <a:t>EXECUTIVE DIRECTOR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496003" y="5969344"/>
            <a:ext cx="3524689" cy="443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Nourd"/>
              </a:rPr>
              <a:t>IOLANDA RODRÍGUEZ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Nourd"/>
              </a:rPr>
              <a:t>ART DIRECTOR / SOCIAL MEDIA MANAGER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95537" y="7763088"/>
            <a:ext cx="1702594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ALVARO CAMACHO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PROGRAMMER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137080" y="7773817"/>
            <a:ext cx="2019657" cy="49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RAFAEL ALCON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INTERN PROGRAMMER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399080" y="7763088"/>
            <a:ext cx="1695807" cy="47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SUSANNA CUADRAS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Nourd"/>
              </a:rPr>
              <a:t>EDITOR</a:t>
            </a:r>
          </a:p>
        </p:txBody>
      </p:sp>
      <p:sp>
        <p:nvSpPr>
          <p:cNvPr id="38" name="Freeform 38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9" name="Freeform 39"/>
          <p:cNvSpPr/>
          <p:nvPr/>
        </p:nvSpPr>
        <p:spPr>
          <a:xfrm>
            <a:off x="5641108" y="439369"/>
            <a:ext cx="735771" cy="782735"/>
          </a:xfrm>
          <a:custGeom>
            <a:avLst/>
            <a:gdLst/>
            <a:ahLst/>
            <a:cxnLst/>
            <a:rect l="l" t="t" r="r" b="b"/>
            <a:pathLst>
              <a:path w="735771" h="782735">
                <a:moveTo>
                  <a:pt x="0" y="0"/>
                </a:moveTo>
                <a:lnTo>
                  <a:pt x="735771" y="0"/>
                </a:lnTo>
                <a:lnTo>
                  <a:pt x="735771" y="782736"/>
                </a:lnTo>
                <a:lnTo>
                  <a:pt x="0" y="782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5526" y="236566"/>
            <a:ext cx="676948" cy="811158"/>
          </a:xfrm>
          <a:custGeom>
            <a:avLst/>
            <a:gdLst/>
            <a:ahLst/>
            <a:cxnLst/>
            <a:rect l="l" t="t" r="r" b="b"/>
            <a:pathLst>
              <a:path w="676948" h="811158">
                <a:moveTo>
                  <a:pt x="0" y="0"/>
                </a:moveTo>
                <a:lnTo>
                  <a:pt x="676948" y="0"/>
                </a:lnTo>
                <a:lnTo>
                  <a:pt x="676948" y="811157"/>
                </a:lnTo>
                <a:lnTo>
                  <a:pt x="0" y="811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4287378" y="2783518"/>
            <a:ext cx="4588180" cy="6882269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130051" r="-3638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12442" y="2783518"/>
            <a:ext cx="4588180" cy="6882269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85268" r="-812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AutoShape 8"/>
          <p:cNvSpPr/>
          <p:nvPr/>
        </p:nvSpPr>
        <p:spPr>
          <a:xfrm>
            <a:off x="1511932" y="3331125"/>
            <a:ext cx="1888807" cy="0"/>
          </a:xfrm>
          <a:prstGeom prst="line">
            <a:avLst/>
          </a:prstGeom>
          <a:ln w="38100" cap="flat">
            <a:solidFill>
              <a:srgbClr val="CE69C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AU"/>
          </a:p>
        </p:txBody>
      </p:sp>
      <p:sp>
        <p:nvSpPr>
          <p:cNvPr id="9" name="AutoShape 9"/>
          <p:cNvSpPr/>
          <p:nvPr/>
        </p:nvSpPr>
        <p:spPr>
          <a:xfrm flipH="1">
            <a:off x="14694532" y="3350174"/>
            <a:ext cx="1888807" cy="19050"/>
          </a:xfrm>
          <a:prstGeom prst="line">
            <a:avLst/>
          </a:prstGeom>
          <a:ln w="38100" cap="flat">
            <a:solidFill>
              <a:srgbClr val="CE69C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7180659" y="1088830"/>
            <a:ext cx="3926681" cy="157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530" dirty="0">
                <a:solidFill>
                  <a:srgbClr val="000000"/>
                </a:solidFill>
                <a:latin typeface="Nourd"/>
              </a:rPr>
              <a:t>VYKONÁVANÉ</a:t>
            </a:r>
          </a:p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530" dirty="0">
                <a:solidFill>
                  <a:srgbClr val="000000"/>
                </a:solidFill>
                <a:latin typeface="Nourd"/>
              </a:rPr>
              <a:t> ČINNOST</a:t>
            </a:r>
            <a:r>
              <a:rPr lang="cs-CZ" sz="4530" dirty="0">
                <a:solidFill>
                  <a:srgbClr val="000000"/>
                </a:solidFill>
                <a:latin typeface="Nourd"/>
              </a:rPr>
              <a:t>I</a:t>
            </a:r>
            <a:endParaRPr lang="en-US" sz="453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11932" y="3830614"/>
            <a:ext cx="2344787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Nourd"/>
              </a:rPr>
              <a:t>Editování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fotek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pro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webov</a:t>
            </a:r>
            <a:r>
              <a:rPr lang="cs-CZ" sz="2000" dirty="0">
                <a:solidFill>
                  <a:srgbClr val="000000"/>
                </a:solidFill>
                <a:latin typeface="Nourd"/>
              </a:rPr>
              <a:t>é 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stránky</a:t>
            </a:r>
            <a:r>
              <a:rPr lang="cs-CZ" sz="2000" dirty="0">
                <a:solidFill>
                  <a:srgbClr val="000000"/>
                </a:solidFill>
                <a:latin typeface="Nourd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351042" y="3830614"/>
            <a:ext cx="1232297" cy="3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Nourd"/>
              </a:rPr>
              <a:t>Focení</a:t>
            </a:r>
            <a:r>
              <a:rPr lang="en-US" sz="20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ulic</a:t>
            </a:r>
            <a:endParaRPr lang="en-US" sz="2000" dirty="0">
              <a:solidFill>
                <a:srgbClr val="000000"/>
              </a:solidFill>
              <a:latin typeface="Nourd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92751" y="110769"/>
            <a:ext cx="702498" cy="1424357"/>
          </a:xfrm>
          <a:custGeom>
            <a:avLst/>
            <a:gdLst/>
            <a:ahLst/>
            <a:cxnLst/>
            <a:rect l="l" t="t" r="r" b="b"/>
            <a:pathLst>
              <a:path w="702498" h="1424357">
                <a:moveTo>
                  <a:pt x="0" y="0"/>
                </a:moveTo>
                <a:lnTo>
                  <a:pt x="702498" y="0"/>
                </a:lnTo>
                <a:lnTo>
                  <a:pt x="702498" y="1424357"/>
                </a:lnTo>
                <a:lnTo>
                  <a:pt x="0" y="1424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0916489" y="2915489"/>
            <a:ext cx="6342811" cy="6342811"/>
          </a:xfrm>
          <a:custGeom>
            <a:avLst/>
            <a:gdLst/>
            <a:ahLst/>
            <a:cxnLst/>
            <a:rect l="l" t="t" r="r" b="b"/>
            <a:pathLst>
              <a:path w="6342811" h="6342811">
                <a:moveTo>
                  <a:pt x="0" y="0"/>
                </a:moveTo>
                <a:lnTo>
                  <a:pt x="6342811" y="0"/>
                </a:lnTo>
                <a:lnTo>
                  <a:pt x="6342811" y="6342811"/>
                </a:lnTo>
                <a:lnTo>
                  <a:pt x="0" y="6342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028700" y="2890866"/>
            <a:ext cx="6367434" cy="6367434"/>
          </a:xfrm>
          <a:custGeom>
            <a:avLst/>
            <a:gdLst/>
            <a:ahLst/>
            <a:cxnLst/>
            <a:rect l="l" t="t" r="r" b="b"/>
            <a:pathLst>
              <a:path w="6367434" h="6367434">
                <a:moveTo>
                  <a:pt x="0" y="0"/>
                </a:moveTo>
                <a:lnTo>
                  <a:pt x="6367434" y="0"/>
                </a:lnTo>
                <a:lnTo>
                  <a:pt x="6367434" y="6367434"/>
                </a:lnTo>
                <a:lnTo>
                  <a:pt x="0" y="6367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AutoShape 6"/>
          <p:cNvSpPr/>
          <p:nvPr/>
        </p:nvSpPr>
        <p:spPr>
          <a:xfrm flipH="1">
            <a:off x="8199597" y="3608002"/>
            <a:ext cx="1888807" cy="19050"/>
          </a:xfrm>
          <a:prstGeom prst="line">
            <a:avLst/>
          </a:prstGeom>
          <a:ln w="38100" cap="flat">
            <a:solidFill>
              <a:srgbClr val="CE69C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AutoShape 7"/>
          <p:cNvSpPr/>
          <p:nvPr/>
        </p:nvSpPr>
        <p:spPr>
          <a:xfrm>
            <a:off x="8199597" y="6711349"/>
            <a:ext cx="1888807" cy="0"/>
          </a:xfrm>
          <a:prstGeom prst="line">
            <a:avLst/>
          </a:prstGeom>
          <a:ln w="38100" cap="flat">
            <a:solidFill>
              <a:srgbClr val="CE69C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0916489" y="2890866"/>
            <a:ext cx="6323004" cy="6323004"/>
          </a:xfrm>
          <a:custGeom>
            <a:avLst/>
            <a:gdLst/>
            <a:ahLst/>
            <a:cxnLst/>
            <a:rect l="l" t="t" r="r" b="b"/>
            <a:pathLst>
              <a:path w="6323004" h="6323004">
                <a:moveTo>
                  <a:pt x="0" y="0"/>
                </a:moveTo>
                <a:lnTo>
                  <a:pt x="6323004" y="0"/>
                </a:lnTo>
                <a:lnTo>
                  <a:pt x="6323004" y="6323003"/>
                </a:lnTo>
                <a:lnTo>
                  <a:pt x="0" y="6323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6865739" y="1570415"/>
            <a:ext cx="4556522" cy="157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Nourd"/>
              </a:rPr>
              <a:t>VOLNOČASOVÉ </a:t>
            </a:r>
          </a:p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Nourd"/>
              </a:rPr>
              <a:t>AKTIVITY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01971" y="3973205"/>
            <a:ext cx="1473439" cy="331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Casa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Batlló</a:t>
            </a:r>
            <a:endParaRPr lang="en-US" sz="20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77243" y="4486407"/>
            <a:ext cx="2158137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Nourd"/>
              </a:rPr>
              <a:t>Casa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Batlló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je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secesní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dům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Barceloně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sousedící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s Casa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Amatller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.</a:t>
            </a: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>
              <a:spcBef>
                <a:spcPct val="0"/>
              </a:spcBef>
            </a:pP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Stavbu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vystavěnou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roce 1877,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přestavěl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letech </a:t>
            </a: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Nourd"/>
              </a:rPr>
              <a:t>1905–1907 na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objednávku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textilního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magnáta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Josepa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Batlló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i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Casanovase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slavný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španělský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architekt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Antoni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Gaudí</a:t>
            </a:r>
            <a:endParaRPr lang="en-US" sz="12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67901" y="6982481"/>
            <a:ext cx="1541577" cy="330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Park </a:t>
            </a:r>
            <a:r>
              <a:rPr lang="en-US" sz="2000" dirty="0" err="1">
                <a:solidFill>
                  <a:srgbClr val="000000"/>
                </a:solidFill>
                <a:latin typeface="Nourd"/>
              </a:rPr>
              <a:t>Güell</a:t>
            </a:r>
            <a:endParaRPr lang="en-US" sz="20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64932" y="7584473"/>
            <a:ext cx="2177925" cy="152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Nourd"/>
              </a:rPr>
              <a:t>Rozlehlý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park s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architektonickými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prvky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situovaný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nad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Barcelonou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.</a:t>
            </a: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>
              <a:spcBef>
                <a:spcPct val="0"/>
              </a:spcBef>
            </a:pP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Nourd"/>
              </a:rPr>
              <a:t> Park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navrhl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katalánský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architekt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Antoni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Gaudí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původně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jako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zahradní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město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pod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názvem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Parc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Güell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. 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dashed looped line"/>
          <p:cNvSpPr/>
          <p:nvPr/>
        </p:nvSpPr>
        <p:spPr>
          <a:xfrm rot="4534744">
            <a:off x="13204620" y="-2080616"/>
            <a:ext cx="8109359" cy="6605442"/>
          </a:xfrm>
          <a:custGeom>
            <a:avLst/>
            <a:gdLst/>
            <a:ahLst/>
            <a:cxnLst/>
            <a:rect l="l" t="t" r="r" b="b"/>
            <a:pathLst>
              <a:path w="8109359" h="6605442">
                <a:moveTo>
                  <a:pt x="0" y="0"/>
                </a:moveTo>
                <a:lnTo>
                  <a:pt x="8109360" y="0"/>
                </a:lnTo>
                <a:lnTo>
                  <a:pt x="8109360" y="6605442"/>
                </a:lnTo>
                <a:lnTo>
                  <a:pt x="0" y="6605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028700" y="2669884"/>
            <a:ext cx="6588416" cy="6588416"/>
          </a:xfrm>
          <a:custGeom>
            <a:avLst/>
            <a:gdLst/>
            <a:ahLst/>
            <a:cxnLst/>
            <a:rect l="l" t="t" r="r" b="b"/>
            <a:pathLst>
              <a:path w="6588416" h="6588416">
                <a:moveTo>
                  <a:pt x="0" y="0"/>
                </a:moveTo>
                <a:lnTo>
                  <a:pt x="6588416" y="0"/>
                </a:lnTo>
                <a:lnTo>
                  <a:pt x="6588416" y="6588416"/>
                </a:lnTo>
                <a:lnTo>
                  <a:pt x="0" y="6588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AutoShape 4"/>
          <p:cNvSpPr/>
          <p:nvPr/>
        </p:nvSpPr>
        <p:spPr>
          <a:xfrm flipH="1">
            <a:off x="8189703" y="3385720"/>
            <a:ext cx="1888807" cy="19050"/>
          </a:xfrm>
          <a:prstGeom prst="line">
            <a:avLst/>
          </a:prstGeom>
          <a:ln w="38100" cap="flat">
            <a:solidFill>
              <a:srgbClr val="CE69C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AU"/>
          </a:p>
        </p:txBody>
      </p:sp>
      <p:sp>
        <p:nvSpPr>
          <p:cNvPr id="5" name="AutoShape 5"/>
          <p:cNvSpPr/>
          <p:nvPr/>
        </p:nvSpPr>
        <p:spPr>
          <a:xfrm>
            <a:off x="8199596" y="6286500"/>
            <a:ext cx="1888807" cy="0"/>
          </a:xfrm>
          <a:prstGeom prst="line">
            <a:avLst/>
          </a:prstGeom>
          <a:ln w="38100" cap="flat">
            <a:solidFill>
              <a:srgbClr val="CE69C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11157256" y="2723472"/>
            <a:ext cx="6588416" cy="6588416"/>
          </a:xfrm>
          <a:custGeom>
            <a:avLst/>
            <a:gdLst/>
            <a:ahLst/>
            <a:cxnLst/>
            <a:rect l="l" t="t" r="r" b="b"/>
            <a:pathLst>
              <a:path w="6588416" h="6588416">
                <a:moveTo>
                  <a:pt x="0" y="0"/>
                </a:moveTo>
                <a:lnTo>
                  <a:pt x="6588416" y="0"/>
                </a:lnTo>
                <a:lnTo>
                  <a:pt x="6588416" y="6588416"/>
                </a:lnTo>
                <a:lnTo>
                  <a:pt x="0" y="6588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8541409" y="3770737"/>
            <a:ext cx="1244352" cy="3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Nourd"/>
              </a:rPr>
              <a:t>L’Aquarium</a:t>
            </a:r>
            <a:endParaRPr lang="en-US" sz="2000" dirty="0">
              <a:solidFill>
                <a:srgbClr val="000000"/>
              </a:solidFill>
              <a:latin typeface="Nour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84517" y="4258045"/>
            <a:ext cx="2158137" cy="133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Nourd"/>
              </a:rPr>
              <a:t>Aquarium Barcelona je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akvárium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nacházející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se v Port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Vell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přístavu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Barceloně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. </a:t>
            </a: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/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Nourd"/>
              </a:rPr>
              <a:t>35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akvárií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zařízení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je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domovem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11 000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zvířat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představujících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451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druhů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93970" y="6879591"/>
            <a:ext cx="1784539" cy="330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Nourd"/>
              </a:rPr>
              <a:t>Zoo Barcelona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55038" y="7362190"/>
            <a:ext cx="2177925" cy="172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Nourd"/>
              </a:rPr>
              <a:t>Barcelona Zoo je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zoologická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zahrada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Parc de la Ciutadella v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Barceloně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. </a:t>
            </a:r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/>
            <a:endParaRPr lang="cs-CZ" sz="1200" dirty="0">
              <a:solidFill>
                <a:srgbClr val="000000"/>
              </a:solidFill>
              <a:latin typeface="Nourd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Nourd"/>
              </a:rPr>
              <a:t>Zoo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bývala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mezinárodně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známá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jako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domov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Sněhové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vločky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jediné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známé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albínské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gorily, která </a:t>
            </a:r>
            <a:r>
              <a:rPr lang="en-US" sz="1200" dirty="0" err="1">
                <a:solidFill>
                  <a:srgbClr val="000000"/>
                </a:solidFill>
                <a:latin typeface="Nourd"/>
              </a:rPr>
              <a:t>zemřela</a:t>
            </a:r>
            <a:r>
              <a:rPr lang="en-US" sz="1200" dirty="0">
                <a:solidFill>
                  <a:srgbClr val="000000"/>
                </a:solidFill>
                <a:latin typeface="Nourd"/>
              </a:rPr>
              <a:t> v roce 2003. 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399</Words>
  <Application>Microsoft Office PowerPoint</Application>
  <PresentationFormat>Vlastní</PresentationFormat>
  <Paragraphs>152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Meázková</dc:title>
  <dc:creator>Evelyn Darlin</dc:creator>
  <cp:lastModifiedBy>Evelyn Darlin</cp:lastModifiedBy>
  <cp:revision>6</cp:revision>
  <dcterms:created xsi:type="dcterms:W3CDTF">2006-08-16T00:00:00Z</dcterms:created>
  <dcterms:modified xsi:type="dcterms:W3CDTF">2024-06-18T09:08:17Z</dcterms:modified>
  <dc:identifier>DAGH59oxhTM</dc:identifier>
</cp:coreProperties>
</file>